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77" r:id="rId3"/>
    <p:sldId id="286" r:id="rId4"/>
    <p:sldId id="302" r:id="rId5"/>
    <p:sldId id="274" r:id="rId6"/>
    <p:sldId id="276" r:id="rId7"/>
    <p:sldId id="308" r:id="rId8"/>
    <p:sldId id="309" r:id="rId9"/>
    <p:sldId id="310" r:id="rId10"/>
    <p:sldId id="311" r:id="rId11"/>
    <p:sldId id="279" r:id="rId12"/>
    <p:sldId id="289" r:id="rId13"/>
    <p:sldId id="280" r:id="rId14"/>
    <p:sldId id="296" r:id="rId15"/>
    <p:sldId id="297" r:id="rId16"/>
    <p:sldId id="281" r:id="rId17"/>
    <p:sldId id="282" r:id="rId18"/>
    <p:sldId id="288" r:id="rId19"/>
    <p:sldId id="291" r:id="rId20"/>
    <p:sldId id="290" r:id="rId21"/>
    <p:sldId id="283" r:id="rId22"/>
    <p:sldId id="284" r:id="rId23"/>
    <p:sldId id="287" r:id="rId24"/>
    <p:sldId id="292" r:id="rId25"/>
    <p:sldId id="293" r:id="rId26"/>
    <p:sldId id="298" r:id="rId27"/>
    <p:sldId id="299"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43" y="5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1D16C61-DD7D-459E-A785-E24E56F4F53B}" type="datetimeFigureOut">
              <a:rPr lang="tr-TR" smtClean="0"/>
              <a:t>27.11.2023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291592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1D16C61-DD7D-459E-A785-E24E56F4F53B}" type="datetimeFigureOut">
              <a:rPr lang="tr-TR" smtClean="0"/>
              <a:t>27.11.2023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124804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1D16C61-DD7D-459E-A785-E24E56F4F53B}" type="datetimeFigureOut">
              <a:rPr lang="tr-TR" smtClean="0"/>
              <a:t>27.11.2023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155141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1D16C61-DD7D-459E-A785-E24E56F4F53B}" type="datetimeFigureOut">
              <a:rPr lang="tr-TR" smtClean="0"/>
              <a:t>27.11.2023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103901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1D16C61-DD7D-459E-A785-E24E56F4F53B}" type="datetimeFigureOut">
              <a:rPr lang="tr-TR" smtClean="0"/>
              <a:t>27.11.2023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369963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1D16C61-DD7D-459E-A785-E24E56F4F53B}" type="datetimeFigureOut">
              <a:rPr lang="tr-TR" smtClean="0"/>
              <a:t>27.11.2023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398497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1D16C61-DD7D-459E-A785-E24E56F4F53B}" type="datetimeFigureOut">
              <a:rPr lang="tr-TR" smtClean="0"/>
              <a:t>27.11.2023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402446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1D16C61-DD7D-459E-A785-E24E56F4F53B}" type="datetimeFigureOut">
              <a:rPr lang="tr-TR" smtClean="0"/>
              <a:t>27.11.2023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172821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1D16C61-DD7D-459E-A785-E24E56F4F53B}" type="datetimeFigureOut">
              <a:rPr lang="tr-TR" smtClean="0"/>
              <a:t>27.11.2023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272111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1D16C61-DD7D-459E-A785-E24E56F4F53B}" type="datetimeFigureOut">
              <a:rPr lang="tr-TR" smtClean="0"/>
              <a:t>27.11.2023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225010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1D16C61-DD7D-459E-A785-E24E56F4F53B}" type="datetimeFigureOut">
              <a:rPr lang="tr-TR" smtClean="0"/>
              <a:t>27.11.2023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11EB88-26E2-4AB9-8238-BEAC1648A1B4}" type="slidenum">
              <a:rPr lang="tr-TR" smtClean="0"/>
              <a:t>‹#›</a:t>
            </a:fld>
            <a:endParaRPr lang="tr-TR"/>
          </a:p>
        </p:txBody>
      </p:sp>
    </p:spTree>
    <p:extLst>
      <p:ext uri="{BB962C8B-B14F-4D97-AF65-F5344CB8AC3E}">
        <p14:creationId xmlns:p14="http://schemas.microsoft.com/office/powerpoint/2010/main" val="357034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16C61-DD7D-459E-A785-E24E56F4F53B}" type="datetimeFigureOut">
              <a:rPr lang="tr-TR" smtClean="0"/>
              <a:t>27.11.2023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1EB88-26E2-4AB9-8238-BEAC1648A1B4}" type="slidenum">
              <a:rPr lang="tr-TR" smtClean="0"/>
              <a:t>‹#›</a:t>
            </a:fld>
            <a:endParaRPr lang="tr-TR"/>
          </a:p>
        </p:txBody>
      </p:sp>
    </p:spTree>
    <p:extLst>
      <p:ext uri="{BB962C8B-B14F-4D97-AF65-F5344CB8AC3E}">
        <p14:creationId xmlns:p14="http://schemas.microsoft.com/office/powerpoint/2010/main" val="136853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330728"/>
            <a:ext cx="12192000" cy="402118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Stratejik Yönetim ve Planlama Temel Eğitim Kursu</a:t>
            </a:r>
          </a:p>
          <a:p>
            <a:pPr algn="ctr"/>
            <a:r>
              <a:rPr lang="tr-TR" sz="4000" dirty="0"/>
              <a:t> </a:t>
            </a:r>
            <a:r>
              <a:rPr lang="tr-TR" sz="4000" dirty="0" smtClean="0"/>
              <a:t>                                                              </a:t>
            </a:r>
            <a:r>
              <a:rPr lang="tr-TR" sz="2400" dirty="0" smtClean="0"/>
              <a:t>M. YILDIZ </a:t>
            </a:r>
          </a:p>
          <a:p>
            <a:pPr algn="ctr"/>
            <a:r>
              <a:rPr lang="tr-TR" sz="2400" dirty="0"/>
              <a:t> </a:t>
            </a:r>
            <a:r>
              <a:rPr lang="tr-TR" sz="2400" dirty="0" smtClean="0"/>
              <a:t>                                                                                                        İl Koordinatörü</a:t>
            </a:r>
            <a:endParaRPr lang="tr-TR" sz="2400" dirty="0" smtClean="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165" y="5439590"/>
            <a:ext cx="5705670" cy="1343114"/>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6523" y="133728"/>
            <a:ext cx="1106295" cy="1109318"/>
          </a:xfrm>
          <a:prstGeom prst="rect">
            <a:avLst/>
          </a:prstGeom>
        </p:spPr>
      </p:pic>
    </p:spTree>
    <p:extLst>
      <p:ext uri="{BB962C8B-B14F-4D97-AF65-F5344CB8AC3E}">
        <p14:creationId xmlns:p14="http://schemas.microsoft.com/office/powerpoint/2010/main" val="263292931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Stratejik Plan Yapısı</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3" name="Dikdörtgen 2"/>
          <p:cNvSpPr/>
          <p:nvPr/>
        </p:nvSpPr>
        <p:spPr>
          <a:xfrm>
            <a:off x="3331321" y="837783"/>
            <a:ext cx="7024254" cy="4426853"/>
          </a:xfrm>
          <a:prstGeom prst="rect">
            <a:avLst/>
          </a:prstGeom>
        </p:spPr>
        <p:txBody>
          <a:bodyPr wrap="square">
            <a:spAutoFit/>
          </a:bodyPr>
          <a:lstStyle/>
          <a:p>
            <a:pPr lvl="0" algn="ctr" defTabSz="457200">
              <a:spcBef>
                <a:spcPts val="1000"/>
              </a:spcBef>
              <a:buClr>
                <a:srgbClr val="90C226"/>
              </a:buClr>
              <a:buSzPct val="80000"/>
              <a:defRPr/>
            </a:pPr>
            <a:endParaRPr lang="tr-TR" sz="4000" dirty="0" smtClean="0">
              <a:solidFill>
                <a:prstClr val="black">
                  <a:lumMod val="75000"/>
                  <a:lumOff val="25000"/>
                </a:prstClr>
              </a:solidFill>
              <a:effectLst>
                <a:outerShdw blurRad="38100" dist="38100" dir="2700000" algn="tl">
                  <a:srgbClr val="C0C0C0"/>
                </a:outerShdw>
              </a:effectLst>
            </a:endParaRPr>
          </a:p>
          <a:p>
            <a:pPr marL="571500" lvl="0" indent="-571500" defTabSz="457200">
              <a:spcBef>
                <a:spcPts val="1000"/>
              </a:spcBef>
              <a:buClr>
                <a:srgbClr val="90C226"/>
              </a:buClr>
              <a:buSzPct val="80000"/>
              <a:buFont typeface="Wingdings" panose="05000000000000000000" pitchFamily="2" charset="2"/>
              <a:buChar char="ü"/>
              <a:defRPr/>
            </a:pPr>
            <a:r>
              <a:rPr lang="tr-TR" sz="4000" dirty="0" smtClean="0">
                <a:solidFill>
                  <a:prstClr val="black">
                    <a:lumMod val="75000"/>
                    <a:lumOff val="25000"/>
                  </a:prstClr>
                </a:solidFill>
                <a:effectLst>
                  <a:outerShdw blurRad="38100" dist="38100" dir="2700000" algn="tl">
                    <a:srgbClr val="C0C0C0"/>
                  </a:outerShdw>
                </a:effectLst>
              </a:rPr>
              <a:t>Hazırlık Çalışmaları</a:t>
            </a:r>
            <a:endParaRPr lang="tr-TR" sz="4000" dirty="0">
              <a:solidFill>
                <a:prstClr val="black">
                  <a:lumMod val="75000"/>
                  <a:lumOff val="25000"/>
                </a:prstClr>
              </a:solidFill>
              <a:effectLst>
                <a:outerShdw blurRad="38100" dist="38100" dir="2700000" algn="tl">
                  <a:srgbClr val="C0C0C0"/>
                </a:outerShdw>
              </a:effectLst>
            </a:endParaRPr>
          </a:p>
          <a:p>
            <a:pPr marL="571500" lvl="0" indent="-571500" defTabSz="457200">
              <a:spcBef>
                <a:spcPts val="1000"/>
              </a:spcBef>
              <a:buClr>
                <a:srgbClr val="90C226"/>
              </a:buClr>
              <a:buSzPct val="80000"/>
              <a:buFont typeface="Wingdings" panose="05000000000000000000" pitchFamily="2" charset="2"/>
              <a:buChar char="ü"/>
              <a:defRPr/>
            </a:pPr>
            <a:r>
              <a:rPr lang="tr-TR" sz="4000" dirty="0" smtClean="0">
                <a:solidFill>
                  <a:prstClr val="black">
                    <a:lumMod val="75000"/>
                    <a:lumOff val="25000"/>
                  </a:prstClr>
                </a:solidFill>
                <a:effectLst>
                  <a:outerShdw blurRad="38100" dist="38100" dir="2700000" algn="tl">
                    <a:srgbClr val="000000">
                      <a:alpha val="43137"/>
                    </a:srgbClr>
                  </a:outerShdw>
                </a:effectLst>
              </a:rPr>
              <a:t>Durum </a:t>
            </a:r>
            <a:r>
              <a:rPr lang="tr-TR" sz="4000" dirty="0">
                <a:solidFill>
                  <a:prstClr val="black">
                    <a:lumMod val="75000"/>
                    <a:lumOff val="25000"/>
                  </a:prstClr>
                </a:solidFill>
                <a:effectLst>
                  <a:outerShdw blurRad="38100" dist="38100" dir="2700000" algn="tl">
                    <a:srgbClr val="000000">
                      <a:alpha val="43137"/>
                    </a:srgbClr>
                  </a:outerShdw>
                </a:effectLst>
              </a:rPr>
              <a:t>Analizi</a:t>
            </a:r>
          </a:p>
          <a:p>
            <a:pPr marL="571500" lvl="0" indent="-571500" defTabSz="457200">
              <a:spcBef>
                <a:spcPts val="1000"/>
              </a:spcBef>
              <a:buClr>
                <a:srgbClr val="90C226"/>
              </a:buClr>
              <a:buSzPct val="80000"/>
              <a:buFont typeface="Wingdings" panose="05000000000000000000" pitchFamily="2" charset="2"/>
              <a:buChar char="ü"/>
              <a:defRPr/>
            </a:pPr>
            <a:r>
              <a:rPr lang="tr-TR" sz="4000" dirty="0" smtClean="0">
                <a:solidFill>
                  <a:prstClr val="black">
                    <a:lumMod val="75000"/>
                    <a:lumOff val="25000"/>
                  </a:prstClr>
                </a:solidFill>
                <a:effectLst>
                  <a:outerShdw blurRad="38100" dist="38100" dir="2700000" algn="tl">
                    <a:srgbClr val="000000">
                      <a:alpha val="43137"/>
                    </a:srgbClr>
                  </a:outerShdw>
                </a:effectLst>
              </a:rPr>
              <a:t>Gelecek </a:t>
            </a:r>
            <a:r>
              <a:rPr lang="tr-TR" sz="4000" dirty="0">
                <a:solidFill>
                  <a:prstClr val="black">
                    <a:lumMod val="75000"/>
                    <a:lumOff val="25000"/>
                  </a:prstClr>
                </a:solidFill>
                <a:effectLst>
                  <a:outerShdw blurRad="38100" dist="38100" dir="2700000" algn="tl">
                    <a:srgbClr val="000000">
                      <a:alpha val="43137"/>
                    </a:srgbClr>
                  </a:outerShdw>
                </a:effectLst>
              </a:rPr>
              <a:t>Yönelimi </a:t>
            </a:r>
          </a:p>
          <a:p>
            <a:pPr marL="571500" lvl="0" indent="-571500" defTabSz="457200">
              <a:spcBef>
                <a:spcPts val="1000"/>
              </a:spcBef>
              <a:buClr>
                <a:srgbClr val="90C226"/>
              </a:buClr>
              <a:buSzPct val="80000"/>
              <a:buFont typeface="Wingdings" panose="05000000000000000000" pitchFamily="2" charset="2"/>
              <a:buChar char="ü"/>
              <a:defRPr/>
            </a:pPr>
            <a:r>
              <a:rPr lang="tr-TR" sz="4000" dirty="0" err="1" smtClean="0">
                <a:solidFill>
                  <a:prstClr val="black">
                    <a:lumMod val="75000"/>
                    <a:lumOff val="25000"/>
                  </a:prstClr>
                </a:solidFill>
                <a:effectLst>
                  <a:outerShdw blurRad="38100" dist="38100" dir="2700000" algn="tl">
                    <a:srgbClr val="000000">
                      <a:alpha val="43137"/>
                    </a:srgbClr>
                  </a:outerShdw>
                </a:effectLst>
              </a:rPr>
              <a:t>Maliyetlendirme</a:t>
            </a:r>
            <a:r>
              <a:rPr lang="tr-TR" sz="4000" dirty="0" smtClean="0">
                <a:solidFill>
                  <a:prstClr val="black">
                    <a:lumMod val="75000"/>
                    <a:lumOff val="25000"/>
                  </a:prstClr>
                </a:solidFill>
                <a:effectLst>
                  <a:outerShdw blurRad="38100" dist="38100" dir="2700000" algn="tl">
                    <a:srgbClr val="000000">
                      <a:alpha val="43137"/>
                    </a:srgbClr>
                  </a:outerShdw>
                </a:effectLst>
              </a:rPr>
              <a:t> </a:t>
            </a:r>
            <a:endParaRPr lang="tr-TR" sz="4000" dirty="0">
              <a:solidFill>
                <a:prstClr val="black">
                  <a:lumMod val="75000"/>
                  <a:lumOff val="25000"/>
                </a:prstClr>
              </a:solidFill>
              <a:effectLst>
                <a:outerShdw blurRad="38100" dist="38100" dir="2700000" algn="tl">
                  <a:srgbClr val="000000">
                    <a:alpha val="43137"/>
                  </a:srgbClr>
                </a:outerShdw>
              </a:effectLst>
            </a:endParaRPr>
          </a:p>
          <a:p>
            <a:pPr marL="571500" lvl="0" indent="-571500" defTabSz="457200">
              <a:spcBef>
                <a:spcPts val="1000"/>
              </a:spcBef>
              <a:buClr>
                <a:srgbClr val="90C226"/>
              </a:buClr>
              <a:buSzPct val="80000"/>
              <a:buFont typeface="Wingdings" panose="05000000000000000000" pitchFamily="2" charset="2"/>
              <a:buChar char="ü"/>
              <a:defRPr/>
            </a:pPr>
            <a:r>
              <a:rPr lang="tr-TR" sz="4000" dirty="0" smtClean="0">
                <a:solidFill>
                  <a:prstClr val="black">
                    <a:lumMod val="75000"/>
                    <a:lumOff val="25000"/>
                  </a:prstClr>
                </a:solidFill>
                <a:effectLst>
                  <a:outerShdw blurRad="38100" dist="38100" dir="2700000" algn="tl">
                    <a:srgbClr val="000000">
                      <a:alpha val="43137"/>
                    </a:srgbClr>
                  </a:outerShdw>
                </a:effectLst>
              </a:rPr>
              <a:t>İzleme </a:t>
            </a:r>
            <a:r>
              <a:rPr lang="tr-TR" sz="4000" dirty="0">
                <a:solidFill>
                  <a:prstClr val="black">
                    <a:lumMod val="75000"/>
                    <a:lumOff val="25000"/>
                  </a:prstClr>
                </a:solidFill>
                <a:effectLst>
                  <a:outerShdw blurRad="38100" dist="38100" dir="2700000" algn="tl">
                    <a:srgbClr val="000000">
                      <a:alpha val="43137"/>
                    </a:srgbClr>
                  </a:outerShdw>
                </a:effectLst>
              </a:rPr>
              <a:t>ve Değerlendirme</a:t>
            </a:r>
          </a:p>
        </p:txBody>
      </p:sp>
    </p:spTree>
    <p:extLst>
      <p:ext uri="{BB962C8B-B14F-4D97-AF65-F5344CB8AC3E}">
        <p14:creationId xmlns:p14="http://schemas.microsoft.com/office/powerpoint/2010/main" val="64189097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Çağdaş Kamu Yönetimi Anlayışı</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9" name="Dikdörtgen 8"/>
          <p:cNvSpPr/>
          <p:nvPr/>
        </p:nvSpPr>
        <p:spPr>
          <a:xfrm>
            <a:off x="1399309" y="1293855"/>
            <a:ext cx="11319164" cy="3747693"/>
          </a:xfrm>
          <a:prstGeom prst="rect">
            <a:avLst/>
          </a:prstGeom>
        </p:spPr>
        <p:txBody>
          <a:bodyPr wrap="square">
            <a:spAutoFit/>
          </a:bodyPr>
          <a:lstStyle/>
          <a:p>
            <a:pPr marL="342900" lvl="0" indent="-342900" defTabSz="457200" fontAlgn="base">
              <a:lnSpc>
                <a:spcPct val="80000"/>
              </a:lnSpc>
              <a:spcBef>
                <a:spcPts val="1000"/>
              </a:spcBef>
              <a:spcAft>
                <a:spcPct val="0"/>
              </a:spcAft>
              <a:buClr>
                <a:prstClr val="black"/>
              </a:buClr>
              <a:buSzPct val="80000"/>
              <a:buFont typeface="Wingdings 3" panose="05040102010807070707" pitchFamily="18" charset="2"/>
              <a:buChar char=""/>
            </a:pPr>
            <a:r>
              <a:rPr lang="tr-TR" altLang="tr-TR" sz="2800" dirty="0">
                <a:solidFill>
                  <a:srgbClr val="080808"/>
                </a:solidFill>
                <a:latin typeface="Trebuchet MS" panose="020B0603020202020204"/>
              </a:rPr>
              <a:t>KATILIMCI VE PAYLAŞIMCI </a:t>
            </a:r>
          </a:p>
          <a:p>
            <a:pPr marL="342900" lvl="0" indent="-342900" defTabSz="457200" fontAlgn="base">
              <a:lnSpc>
                <a:spcPct val="80000"/>
              </a:lnSpc>
              <a:spcBef>
                <a:spcPts val="1000"/>
              </a:spcBef>
              <a:spcAft>
                <a:spcPct val="0"/>
              </a:spcAft>
              <a:buClr>
                <a:prstClr val="black"/>
              </a:buClr>
              <a:buSzPct val="80000"/>
              <a:buFont typeface="Wingdings 3" panose="05040102010807070707" pitchFamily="18" charset="2"/>
              <a:buChar char=""/>
            </a:pPr>
            <a:r>
              <a:rPr lang="tr-TR" altLang="tr-TR" sz="2800" dirty="0">
                <a:solidFill>
                  <a:srgbClr val="080808"/>
                </a:solidFill>
                <a:latin typeface="Trebuchet MS" panose="020B0603020202020204"/>
              </a:rPr>
              <a:t>ŞEFFAF VE HESAP VEREBİLİR</a:t>
            </a:r>
          </a:p>
          <a:p>
            <a:pPr marL="342900" lvl="0" indent="-342900" defTabSz="457200" fontAlgn="base">
              <a:lnSpc>
                <a:spcPct val="80000"/>
              </a:lnSpc>
              <a:spcBef>
                <a:spcPts val="1000"/>
              </a:spcBef>
              <a:spcAft>
                <a:spcPct val="0"/>
              </a:spcAft>
              <a:buClr>
                <a:prstClr val="black"/>
              </a:buClr>
              <a:buSzPct val="80000"/>
              <a:buFont typeface="Wingdings 3" panose="05040102010807070707" pitchFamily="18" charset="2"/>
              <a:buChar char=""/>
            </a:pPr>
            <a:r>
              <a:rPr lang="tr-TR" altLang="tr-TR" sz="2800" dirty="0">
                <a:solidFill>
                  <a:srgbClr val="080808"/>
                </a:solidFill>
                <a:latin typeface="Trebuchet MS" panose="020B0603020202020204"/>
              </a:rPr>
              <a:t>STRATEJİK PLANLAMA VE PERFORMANS YÖNETİMİNE DAYALI</a:t>
            </a:r>
          </a:p>
          <a:p>
            <a:pPr marL="342900" lvl="0" indent="-342900" defTabSz="457200" fontAlgn="base">
              <a:lnSpc>
                <a:spcPct val="80000"/>
              </a:lnSpc>
              <a:spcBef>
                <a:spcPts val="1000"/>
              </a:spcBef>
              <a:spcAft>
                <a:spcPct val="0"/>
              </a:spcAft>
              <a:buClr>
                <a:prstClr val="black"/>
              </a:buClr>
              <a:buSzPct val="80000"/>
              <a:buFont typeface="Wingdings 3" panose="05040102010807070707" pitchFamily="18" charset="2"/>
              <a:buChar char=""/>
            </a:pPr>
            <a:r>
              <a:rPr lang="tr-TR" altLang="tr-TR" sz="2800" dirty="0">
                <a:solidFill>
                  <a:srgbClr val="080808"/>
                </a:solidFill>
                <a:latin typeface="Trebuchet MS" panose="020B0603020202020204"/>
              </a:rPr>
              <a:t>GELECEK YÖNELİMLİ</a:t>
            </a:r>
          </a:p>
          <a:p>
            <a:pPr marL="342900" lvl="0" indent="-342900" defTabSz="457200" fontAlgn="base">
              <a:lnSpc>
                <a:spcPct val="80000"/>
              </a:lnSpc>
              <a:spcBef>
                <a:spcPts val="1000"/>
              </a:spcBef>
              <a:spcAft>
                <a:spcPct val="0"/>
              </a:spcAft>
              <a:buClr>
                <a:prstClr val="black"/>
              </a:buClr>
              <a:buSzPct val="80000"/>
              <a:buFont typeface="Wingdings 3" panose="05040102010807070707" pitchFamily="18" charset="2"/>
              <a:buChar char=""/>
            </a:pPr>
            <a:r>
              <a:rPr lang="tr-TR" altLang="tr-TR" sz="2800" dirty="0">
                <a:solidFill>
                  <a:srgbClr val="080808"/>
                </a:solidFill>
                <a:latin typeface="Trebuchet MS" panose="020B0603020202020204"/>
              </a:rPr>
              <a:t>SONUÇ VE HEDEF ODAKLI</a:t>
            </a:r>
          </a:p>
          <a:p>
            <a:pPr marL="342900" lvl="0" indent="-342900" defTabSz="457200" fontAlgn="base">
              <a:lnSpc>
                <a:spcPct val="80000"/>
              </a:lnSpc>
              <a:spcBef>
                <a:spcPts val="1000"/>
              </a:spcBef>
              <a:spcAft>
                <a:spcPct val="0"/>
              </a:spcAft>
              <a:buClr>
                <a:prstClr val="black"/>
              </a:buClr>
              <a:buSzPct val="80000"/>
              <a:buFont typeface="Wingdings 3" panose="05040102010807070707" pitchFamily="18" charset="2"/>
              <a:buChar char=""/>
            </a:pPr>
            <a:r>
              <a:rPr lang="tr-TR" altLang="tr-TR" sz="2800" dirty="0">
                <a:solidFill>
                  <a:srgbClr val="080808"/>
                </a:solidFill>
                <a:latin typeface="Trebuchet MS" panose="020B0603020202020204"/>
              </a:rPr>
              <a:t>YEREL VE YERİNDEN YÖNETİM AĞIRLIKLI</a:t>
            </a:r>
          </a:p>
          <a:p>
            <a:pPr marL="342900" lvl="0" indent="-342900" defTabSz="457200" fontAlgn="base">
              <a:lnSpc>
                <a:spcPct val="80000"/>
              </a:lnSpc>
              <a:spcBef>
                <a:spcPts val="1000"/>
              </a:spcBef>
              <a:spcAft>
                <a:spcPct val="0"/>
              </a:spcAft>
              <a:buClr>
                <a:prstClr val="black"/>
              </a:buClr>
              <a:buSzPct val="80000"/>
              <a:buFont typeface="Wingdings 3" panose="05040102010807070707" pitchFamily="18" charset="2"/>
              <a:buChar char=""/>
            </a:pPr>
            <a:r>
              <a:rPr lang="tr-TR" altLang="tr-TR" sz="2800" dirty="0">
                <a:solidFill>
                  <a:srgbClr val="080808"/>
                </a:solidFill>
                <a:latin typeface="Trebuchet MS" panose="020B0603020202020204"/>
              </a:rPr>
              <a:t>YATAY ORGANİZASYON YAPISI VE YETKİ DEVRİ</a:t>
            </a:r>
          </a:p>
          <a:p>
            <a:pPr marL="342900" lvl="0" indent="-342900" defTabSz="457200" fontAlgn="base">
              <a:lnSpc>
                <a:spcPct val="80000"/>
              </a:lnSpc>
              <a:spcBef>
                <a:spcPts val="1000"/>
              </a:spcBef>
              <a:spcAft>
                <a:spcPct val="0"/>
              </a:spcAft>
              <a:buClr>
                <a:prstClr val="black"/>
              </a:buClr>
              <a:buSzPct val="80000"/>
              <a:buFont typeface="Wingdings 3" panose="05040102010807070707" pitchFamily="18" charset="2"/>
              <a:buChar char=""/>
            </a:pPr>
            <a:r>
              <a:rPr lang="tr-TR" altLang="tr-TR" sz="2800" dirty="0">
                <a:solidFill>
                  <a:srgbClr val="080808"/>
                </a:solidFill>
                <a:latin typeface="Trebuchet MS" panose="020B0603020202020204"/>
              </a:rPr>
              <a:t>YÖNETİME DEĞER KATAN SİSTEM ODAKLI DENETİM</a:t>
            </a:r>
            <a:endParaRPr lang="tr-TR" altLang="tr-TR" sz="3600" dirty="0">
              <a:solidFill>
                <a:srgbClr val="080808"/>
              </a:solidFill>
              <a:latin typeface="Trebuchet MS" panose="020B0603020202020204"/>
            </a:endParaRPr>
          </a:p>
        </p:txBody>
      </p:sp>
    </p:spTree>
    <p:extLst>
      <p:ext uri="{BB962C8B-B14F-4D97-AF65-F5344CB8AC3E}">
        <p14:creationId xmlns:p14="http://schemas.microsoft.com/office/powerpoint/2010/main" val="392507991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Stratejik Plan Yapısı</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6" name="Yuvarlatılmış Dikdörtgen 5"/>
          <p:cNvSpPr/>
          <p:nvPr/>
        </p:nvSpPr>
        <p:spPr>
          <a:xfrm>
            <a:off x="1567320" y="837783"/>
            <a:ext cx="9057358" cy="5513642"/>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2 İçerik Yer Tutucusu"/>
          <p:cNvSpPr txBox="1">
            <a:spLocks/>
          </p:cNvSpPr>
          <p:nvPr/>
        </p:nvSpPr>
        <p:spPr bwMode="auto">
          <a:xfrm>
            <a:off x="1862137" y="649344"/>
            <a:ext cx="4429125" cy="51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8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ct val="0"/>
              </a:spcBef>
              <a:spcAft>
                <a:spcPts val="0"/>
              </a:spcAft>
              <a:buClr>
                <a:srgbClr val="90C226"/>
              </a:buClr>
              <a:buSzPct val="80000"/>
              <a:buFont typeface="Wingdings 3" charset="2"/>
              <a:buChar char=""/>
              <a:tabLst/>
              <a:defRPr/>
            </a:pPr>
            <a:r>
              <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rPr>
              <a:t>Sunuş</a:t>
            </a:r>
          </a:p>
          <a:p>
            <a:pPr marL="342900" marR="0" lvl="0" indent="-342900" algn="l" defTabSz="457200" rtl="0" eaLnBrk="1" fontAlgn="auto" latinLnBrk="0" hangingPunct="1">
              <a:lnSpc>
                <a:spcPct val="100000"/>
              </a:lnSpc>
              <a:spcBef>
                <a:spcPct val="0"/>
              </a:spcBef>
              <a:spcAft>
                <a:spcPts val="0"/>
              </a:spcAft>
              <a:buClr>
                <a:srgbClr val="90C226"/>
              </a:buClr>
              <a:buSzPct val="80000"/>
              <a:buFont typeface="Wingdings 3" charset="2"/>
              <a:buChar char=""/>
              <a:tabLst/>
              <a:defRPr/>
            </a:pPr>
            <a:r>
              <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rPr>
              <a:t>Giriş</a:t>
            </a:r>
          </a:p>
          <a:p>
            <a:pPr marL="0" marR="0" lvl="0" indent="0" algn="l" defTabSz="457200" rtl="0" eaLnBrk="1" fontAlgn="auto" latinLnBrk="0" hangingPunct="1">
              <a:lnSpc>
                <a:spcPct val="100000"/>
              </a:lnSpc>
              <a:spcBef>
                <a:spcPct val="0"/>
              </a:spcBef>
              <a:spcAft>
                <a:spcPts val="0"/>
              </a:spcAft>
              <a:buClr>
                <a:srgbClr val="90C226"/>
              </a:buClr>
              <a:buSzPct val="80000"/>
              <a:buNone/>
              <a:tabLst/>
              <a:defRPr/>
            </a:pPr>
            <a:endPar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endParaRPr>
          </a:p>
          <a:p>
            <a:pPr marL="342900" marR="0" lvl="0" indent="-342900" algn="l" defTabSz="457200" rtl="0" eaLnBrk="1" fontAlgn="auto" latinLnBrk="0" hangingPunct="1">
              <a:lnSpc>
                <a:spcPct val="100000"/>
              </a:lnSpc>
              <a:spcBef>
                <a:spcPct val="0"/>
              </a:spcBef>
              <a:spcAft>
                <a:spcPts val="0"/>
              </a:spcAft>
              <a:buClr>
                <a:srgbClr val="90C226"/>
              </a:buClr>
              <a:buSzPct val="80000"/>
              <a:buFont typeface="Wingdings 3" charset="2"/>
              <a:buChar char=""/>
              <a:tabLst/>
              <a:defRPr/>
            </a:pPr>
            <a:r>
              <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rPr>
              <a:t>I. Bölüm </a:t>
            </a:r>
          </a:p>
          <a:p>
            <a:pPr marL="342900" marR="0" lvl="0" indent="-342900" algn="l" defTabSz="457200" rtl="0" eaLnBrk="1" fontAlgn="auto" latinLnBrk="0" hangingPunct="1">
              <a:lnSpc>
                <a:spcPct val="100000"/>
              </a:lnSpc>
              <a:spcBef>
                <a:spcPct val="0"/>
              </a:spcBef>
              <a:spcAft>
                <a:spcPts val="0"/>
              </a:spcAft>
              <a:buClr>
                <a:srgbClr val="90C226"/>
              </a:buClr>
              <a:buSzPct val="80000"/>
              <a:buFont typeface="Georgia" panose="02040502050405020303" pitchFamily="18" charset="0"/>
              <a:buNone/>
              <a:tabLst/>
              <a:defRPr/>
            </a:pPr>
            <a:r>
              <a:rPr kumimoji="0" lang="tr-TR" altLang="tr-TR" sz="2000" b="1" i="0" u="none" strike="noStrike" kern="1200" cap="none" spc="0" normalizeH="0" baseline="0" noProof="0" dirty="0" smtClean="0">
                <a:ln>
                  <a:noFill/>
                </a:ln>
                <a:solidFill>
                  <a:srgbClr val="FF0000"/>
                </a:solidFill>
                <a:effectLst/>
                <a:uLnTx/>
                <a:uFillTx/>
                <a:latin typeface="Trebuchet MS" panose="020B0603020202020204"/>
              </a:rPr>
              <a:t>MEB Stratejik Planlama Süreci</a:t>
            </a:r>
          </a:p>
          <a:p>
            <a:pPr marL="866775" marR="0" lvl="1" indent="-457200" algn="l" defTabSz="457200" rtl="0" eaLnBrk="1" fontAlgn="auto" latinLnBrk="0" hangingPunct="1">
              <a:lnSpc>
                <a:spcPct val="100000"/>
              </a:lnSpc>
              <a:spcBef>
                <a:spcPts val="1000"/>
              </a:spcBef>
              <a:spcAft>
                <a:spcPts val="0"/>
              </a:spcAft>
              <a:buClr>
                <a:srgbClr val="FF0066"/>
              </a:buClr>
              <a:buSzPct val="80000"/>
              <a:buFontTx/>
              <a:buAutoNum type="arabicPeriod"/>
              <a:tabLst/>
              <a:defRPr/>
            </a:pPr>
            <a:r>
              <a:rPr kumimoji="0" lang="tr-TR" altLang="tr-TR" sz="2000" b="0" i="0" u="none" strike="noStrike" kern="1200" cap="none" spc="0" normalizeH="0" baseline="0" noProof="0" dirty="0" smtClean="0">
                <a:ln>
                  <a:noFill/>
                </a:ln>
                <a:solidFill>
                  <a:srgbClr val="7F7F7F"/>
                </a:solidFill>
                <a:effectLst/>
                <a:uLnTx/>
                <a:uFillTx/>
                <a:latin typeface="Trebuchet MS" panose="020B0603020202020204"/>
              </a:rPr>
              <a:t>SP Modeli,</a:t>
            </a:r>
          </a:p>
          <a:p>
            <a:pPr marL="866775" marR="0" lvl="1" indent="-457200" algn="l" defTabSz="457200" rtl="0" eaLnBrk="1" fontAlgn="auto" latinLnBrk="0" hangingPunct="1">
              <a:lnSpc>
                <a:spcPct val="100000"/>
              </a:lnSpc>
              <a:spcBef>
                <a:spcPts val="1000"/>
              </a:spcBef>
              <a:spcAft>
                <a:spcPts val="0"/>
              </a:spcAft>
              <a:buClr>
                <a:srgbClr val="FF0066"/>
              </a:buClr>
              <a:buSzPct val="80000"/>
              <a:buFontTx/>
              <a:buAutoNum type="arabicPeriod"/>
              <a:tabLst/>
              <a:defRPr/>
            </a:pPr>
            <a:r>
              <a:rPr kumimoji="0" lang="tr-TR" altLang="tr-TR" sz="2000" b="0" i="0" u="none" strike="noStrike" kern="1200" cap="none" spc="0" normalizeH="0" baseline="0" noProof="0" dirty="0" smtClean="0">
                <a:ln>
                  <a:noFill/>
                </a:ln>
                <a:solidFill>
                  <a:srgbClr val="7F7F7F"/>
                </a:solidFill>
                <a:effectLst/>
                <a:uLnTx/>
                <a:uFillTx/>
                <a:latin typeface="Trebuchet MS" panose="020B0603020202020204"/>
              </a:rPr>
              <a:t>SP Çalışmaları.</a:t>
            </a:r>
            <a:endPar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rPr>
              <a:t>II. Bölüm</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Georgia" panose="02040502050405020303" pitchFamily="18" charset="0"/>
              <a:buNone/>
              <a:tabLst/>
              <a:defRPr/>
            </a:pPr>
            <a:r>
              <a:rPr kumimoji="0" lang="tr-TR" altLang="tr-TR" sz="2000" b="1" i="0" u="none" strike="noStrike" kern="1200" cap="none" spc="0" normalizeH="0" baseline="0" noProof="0" dirty="0" smtClean="0">
                <a:ln>
                  <a:noFill/>
                </a:ln>
                <a:solidFill>
                  <a:srgbClr val="FF0000"/>
                </a:solidFill>
                <a:effectLst/>
                <a:uLnTx/>
                <a:uFillTx/>
                <a:latin typeface="Trebuchet MS" panose="020B0603020202020204"/>
              </a:rPr>
              <a:t>Durum Analizi</a:t>
            </a:r>
          </a:p>
          <a:p>
            <a:pPr marL="866775" marR="0" lvl="1" indent="-457200" algn="l" defTabSz="457200" rtl="0" eaLnBrk="1" fontAlgn="auto" latinLnBrk="0" hangingPunct="1">
              <a:lnSpc>
                <a:spcPct val="100000"/>
              </a:lnSpc>
              <a:spcBef>
                <a:spcPts val="1000"/>
              </a:spcBef>
              <a:spcAft>
                <a:spcPts val="0"/>
              </a:spcAft>
              <a:buClr>
                <a:srgbClr val="FF0066"/>
              </a:buClr>
              <a:buSzPct val="80000"/>
              <a:buFontTx/>
              <a:buAutoNum type="arabicPeriod"/>
              <a:tabLst/>
              <a:defRPr/>
            </a:pPr>
            <a:r>
              <a:rPr kumimoji="0" lang="tr-TR" altLang="tr-TR" sz="2000" b="0" i="0" u="none" strike="noStrike" kern="1200" cap="none" spc="0" normalizeH="0" baseline="0" noProof="0" dirty="0" smtClean="0">
                <a:ln>
                  <a:noFill/>
                </a:ln>
                <a:solidFill>
                  <a:srgbClr val="7F7F7F"/>
                </a:solidFill>
                <a:effectLst/>
                <a:uLnTx/>
                <a:uFillTx/>
                <a:latin typeface="Trebuchet MS" panose="020B0603020202020204"/>
              </a:rPr>
              <a:t>Tarihsel Gelişim,</a:t>
            </a:r>
          </a:p>
          <a:p>
            <a:pPr marL="866775" marR="0" lvl="1" indent="-457200" algn="l" defTabSz="457200" rtl="0" eaLnBrk="1" fontAlgn="auto" latinLnBrk="0" hangingPunct="1">
              <a:lnSpc>
                <a:spcPct val="100000"/>
              </a:lnSpc>
              <a:spcBef>
                <a:spcPts val="1000"/>
              </a:spcBef>
              <a:spcAft>
                <a:spcPts val="0"/>
              </a:spcAft>
              <a:buClr>
                <a:srgbClr val="FF0066"/>
              </a:buClr>
              <a:buSzPct val="80000"/>
              <a:buFontTx/>
              <a:buAutoNum type="arabicPeriod"/>
              <a:tabLst/>
              <a:defRPr/>
            </a:pPr>
            <a:r>
              <a:rPr kumimoji="0" lang="tr-TR" altLang="tr-TR" sz="2000" b="0" i="0" u="none" strike="noStrike" kern="1200" cap="none" spc="0" normalizeH="0" baseline="0" noProof="0" dirty="0" smtClean="0">
                <a:ln>
                  <a:noFill/>
                </a:ln>
                <a:solidFill>
                  <a:srgbClr val="7F7F7F"/>
                </a:solidFill>
                <a:effectLst/>
                <a:uLnTx/>
                <a:uFillTx/>
                <a:latin typeface="Trebuchet MS" panose="020B0603020202020204"/>
              </a:rPr>
              <a:t>Yasal Yükümlülükler,</a:t>
            </a:r>
          </a:p>
          <a:p>
            <a:pPr marL="866775" marR="0" lvl="1" indent="-457200" algn="l" defTabSz="457200" rtl="0" eaLnBrk="1" fontAlgn="auto" latinLnBrk="0" hangingPunct="1">
              <a:lnSpc>
                <a:spcPct val="100000"/>
              </a:lnSpc>
              <a:spcBef>
                <a:spcPts val="1000"/>
              </a:spcBef>
              <a:spcAft>
                <a:spcPts val="0"/>
              </a:spcAft>
              <a:buClr>
                <a:srgbClr val="FF0066"/>
              </a:buClr>
              <a:buSzPct val="80000"/>
              <a:buFontTx/>
              <a:buAutoNum type="arabicPeriod"/>
              <a:tabLst/>
              <a:defRPr/>
            </a:pPr>
            <a:r>
              <a:rPr kumimoji="0" lang="tr-TR" altLang="tr-TR" sz="2000" b="0" i="0" u="none" strike="noStrike" kern="1200" cap="none" spc="0" normalizeH="0" baseline="0" noProof="0" dirty="0" smtClean="0">
                <a:ln>
                  <a:noFill/>
                </a:ln>
                <a:solidFill>
                  <a:srgbClr val="7F7F7F"/>
                </a:solidFill>
                <a:effectLst/>
                <a:uLnTx/>
                <a:uFillTx/>
                <a:latin typeface="Trebuchet MS" panose="020B0603020202020204"/>
              </a:rPr>
              <a:t>Faaliyet Alanları, Ürün ve Hizmetler,</a:t>
            </a:r>
          </a:p>
          <a:p>
            <a:pPr marL="866775" marR="0" lvl="1" indent="-457200" algn="l" defTabSz="457200" rtl="0" eaLnBrk="1" fontAlgn="auto" latinLnBrk="0" hangingPunct="1">
              <a:lnSpc>
                <a:spcPct val="100000"/>
              </a:lnSpc>
              <a:spcBef>
                <a:spcPts val="1000"/>
              </a:spcBef>
              <a:spcAft>
                <a:spcPts val="0"/>
              </a:spcAft>
              <a:buClr>
                <a:srgbClr val="FF0066"/>
              </a:buClr>
              <a:buSzPct val="80000"/>
              <a:buFontTx/>
              <a:buAutoNum type="arabicPeriod"/>
              <a:tabLst/>
              <a:defRPr/>
            </a:pPr>
            <a:r>
              <a:rPr kumimoji="0" lang="tr-TR" altLang="tr-TR" sz="2000" b="0" i="0" u="none" strike="noStrike" kern="1200" cap="none" spc="0" normalizeH="0" baseline="0" noProof="0" dirty="0" smtClean="0">
                <a:ln>
                  <a:noFill/>
                </a:ln>
                <a:solidFill>
                  <a:srgbClr val="7F7F7F"/>
                </a:solidFill>
                <a:effectLst/>
                <a:uLnTx/>
                <a:uFillTx/>
                <a:latin typeface="Trebuchet MS" panose="020B0603020202020204"/>
              </a:rPr>
              <a:t>Paydaş Analizi,</a:t>
            </a:r>
          </a:p>
          <a:p>
            <a:pPr marL="866775" marR="0" lvl="1" indent="-457200" algn="l" defTabSz="457200" rtl="0" eaLnBrk="1" fontAlgn="auto" latinLnBrk="0" hangingPunct="1">
              <a:lnSpc>
                <a:spcPct val="100000"/>
              </a:lnSpc>
              <a:spcBef>
                <a:spcPts val="1000"/>
              </a:spcBef>
              <a:spcAft>
                <a:spcPts val="0"/>
              </a:spcAft>
              <a:buClr>
                <a:srgbClr val="FF0066"/>
              </a:buClr>
              <a:buSzPct val="80000"/>
              <a:buFontTx/>
              <a:buAutoNum type="arabicPeriod"/>
              <a:tabLst/>
              <a:defRPr/>
            </a:pPr>
            <a:r>
              <a:rPr kumimoji="0" lang="tr-TR" altLang="tr-TR" sz="2000" b="0" i="0" u="none" strike="noStrike" kern="1200" cap="none" spc="0" normalizeH="0" baseline="0" noProof="0" dirty="0" smtClean="0">
                <a:ln>
                  <a:noFill/>
                </a:ln>
                <a:solidFill>
                  <a:srgbClr val="7F7F7F"/>
                </a:solidFill>
                <a:effectLst/>
                <a:uLnTx/>
                <a:uFillTx/>
                <a:latin typeface="Trebuchet MS" panose="020B0603020202020204"/>
              </a:rPr>
              <a:t>Kurum İçi ve Dışı Analizi</a:t>
            </a:r>
          </a:p>
        </p:txBody>
      </p:sp>
      <p:sp>
        <p:nvSpPr>
          <p:cNvPr id="9" name="3 İçerik Yer Tutucusu"/>
          <p:cNvSpPr txBox="1">
            <a:spLocks/>
          </p:cNvSpPr>
          <p:nvPr/>
        </p:nvSpPr>
        <p:spPr bwMode="auto">
          <a:xfrm>
            <a:off x="6655529" y="1197005"/>
            <a:ext cx="4038600" cy="490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8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rPr>
              <a:t>III. Bölüm</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Georgia" panose="02040502050405020303" pitchFamily="18" charset="0"/>
              <a:buNone/>
              <a:tabLst/>
              <a:defRPr/>
            </a:pPr>
            <a:r>
              <a:rPr kumimoji="0" lang="tr-TR" altLang="tr-TR" sz="2000" b="1" i="0" u="none" strike="noStrike" kern="1200" cap="none" spc="0" normalizeH="0" baseline="0" noProof="0" dirty="0" smtClean="0">
                <a:ln>
                  <a:noFill/>
                </a:ln>
                <a:solidFill>
                  <a:srgbClr val="FF0000"/>
                </a:solidFill>
                <a:effectLst/>
                <a:uLnTx/>
                <a:uFillTx/>
                <a:latin typeface="Trebuchet MS" panose="020B0603020202020204"/>
              </a:rPr>
              <a:t>Geleceğe Yönelim</a:t>
            </a:r>
          </a:p>
          <a:p>
            <a:pPr marL="866775" marR="0" lvl="1" indent="-457200" algn="l" defTabSz="457200" rtl="0" eaLnBrk="1" fontAlgn="auto" latinLnBrk="0" hangingPunct="1">
              <a:lnSpc>
                <a:spcPct val="100000"/>
              </a:lnSpc>
              <a:spcBef>
                <a:spcPts val="1000"/>
              </a:spcBef>
              <a:spcAft>
                <a:spcPts val="0"/>
              </a:spcAft>
              <a:buClr>
                <a:srgbClr val="FF0066"/>
              </a:buClr>
              <a:buSzPct val="80000"/>
              <a:buFontTx/>
              <a:buAutoNum type="arabicPeriod"/>
              <a:tabLst/>
              <a:defRPr/>
            </a:pPr>
            <a:r>
              <a:rPr kumimoji="0" lang="tr-TR" altLang="tr-TR" sz="2000" b="0" i="0" u="none" strike="noStrike" kern="1200" cap="none" spc="0" normalizeH="0" baseline="0" noProof="0" dirty="0" smtClean="0">
                <a:ln>
                  <a:noFill/>
                </a:ln>
                <a:solidFill>
                  <a:srgbClr val="7F7F7F"/>
                </a:solidFill>
                <a:effectLst/>
                <a:uLnTx/>
                <a:uFillTx/>
                <a:latin typeface="Trebuchet MS" panose="020B0603020202020204"/>
              </a:rPr>
              <a:t>Misyon, Vizyon ve Temel Değerler</a:t>
            </a:r>
          </a:p>
          <a:p>
            <a:pPr marL="866775" marR="0" lvl="1" indent="-457200" algn="l" defTabSz="457200" rtl="0" eaLnBrk="1" fontAlgn="auto" latinLnBrk="0" hangingPunct="1">
              <a:lnSpc>
                <a:spcPct val="100000"/>
              </a:lnSpc>
              <a:spcBef>
                <a:spcPts val="1000"/>
              </a:spcBef>
              <a:spcAft>
                <a:spcPts val="0"/>
              </a:spcAft>
              <a:buClr>
                <a:srgbClr val="FF0066"/>
              </a:buClr>
              <a:buSzPct val="80000"/>
              <a:buFontTx/>
              <a:buAutoNum type="arabicPeriod"/>
              <a:tabLst/>
              <a:defRPr/>
            </a:pPr>
            <a:r>
              <a:rPr kumimoji="0" lang="tr-TR" altLang="tr-TR" sz="2000" b="0" i="0" u="none" strike="noStrike" kern="1200" cap="none" spc="0" normalizeH="0" baseline="0" noProof="0" dirty="0" smtClean="0">
                <a:ln>
                  <a:noFill/>
                </a:ln>
                <a:solidFill>
                  <a:srgbClr val="7F7F7F"/>
                </a:solidFill>
                <a:effectLst/>
                <a:uLnTx/>
                <a:uFillTx/>
                <a:latin typeface="Trebuchet MS" panose="020B0603020202020204"/>
              </a:rPr>
              <a:t>Temalar, Stratejik Amaçlar ve Hedefler</a:t>
            </a:r>
          </a:p>
          <a:p>
            <a:pPr marL="866775" marR="0" lvl="1" indent="-457200" algn="l" defTabSz="457200" rtl="0" eaLnBrk="1" fontAlgn="auto" latinLnBrk="0" hangingPunct="1">
              <a:lnSpc>
                <a:spcPct val="100000"/>
              </a:lnSpc>
              <a:spcBef>
                <a:spcPts val="1000"/>
              </a:spcBef>
              <a:spcAft>
                <a:spcPts val="0"/>
              </a:spcAft>
              <a:buClr>
                <a:srgbClr val="FF0066"/>
              </a:buClr>
              <a:buSzPct val="80000"/>
              <a:buFont typeface="Georgia" panose="02040502050405020303" pitchFamily="18" charset="0"/>
              <a:buNone/>
              <a:tabLst/>
              <a:defRPr/>
            </a:pPr>
            <a:r>
              <a:rPr lang="tr-TR" altLang="tr-TR" sz="2000" b="1" dirty="0" smtClean="0">
                <a:solidFill>
                  <a:schemeClr val="tx1"/>
                </a:solidFill>
                <a:latin typeface="Trebuchet MS" panose="020B0603020202020204"/>
              </a:rPr>
              <a:t>IV. Bölüm</a:t>
            </a:r>
          </a:p>
          <a:p>
            <a:pPr marL="866775" marR="0" lvl="1" indent="-457200" algn="l" defTabSz="457200" rtl="0" eaLnBrk="1" fontAlgn="auto" latinLnBrk="0" hangingPunct="1">
              <a:lnSpc>
                <a:spcPct val="100000"/>
              </a:lnSpc>
              <a:spcBef>
                <a:spcPts val="1000"/>
              </a:spcBef>
              <a:spcAft>
                <a:spcPts val="0"/>
              </a:spcAft>
              <a:buClr>
                <a:srgbClr val="FF0066"/>
              </a:buClr>
              <a:buSzPct val="80000"/>
              <a:buFont typeface="Georgia" panose="02040502050405020303" pitchFamily="18" charset="0"/>
              <a:buNone/>
              <a:tabLst/>
              <a:defRPr/>
            </a:pPr>
            <a:r>
              <a:rPr lang="tr-TR" altLang="tr-TR" sz="2000" b="1" dirty="0" err="1" smtClean="0">
                <a:solidFill>
                  <a:srgbClr val="FF0000"/>
                </a:solidFill>
                <a:latin typeface="Trebuchet MS" panose="020B0603020202020204"/>
              </a:rPr>
              <a:t>Maliyetlendirme</a:t>
            </a:r>
            <a:endParaRPr kumimoji="0" lang="tr-TR" altLang="tr-TR" sz="2000" b="1" i="0" u="none" strike="noStrike" kern="1200" cap="none" spc="0" normalizeH="0" baseline="0" noProof="0" dirty="0" smtClean="0">
              <a:ln>
                <a:noFill/>
              </a:ln>
              <a:solidFill>
                <a:srgbClr val="FF0000"/>
              </a:solidFill>
              <a:effectLst/>
              <a:uLnTx/>
              <a:uFillTx/>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rPr>
              <a:t>V. Bölüm</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Georgia" panose="02040502050405020303" pitchFamily="18" charset="0"/>
              <a:buNone/>
              <a:tabLst/>
              <a:defRPr/>
            </a:pPr>
            <a:r>
              <a:rPr kumimoji="0" lang="tr-TR" altLang="tr-TR" sz="2000" b="1" i="0" u="none" strike="noStrike" kern="1200" cap="none" spc="0" normalizeH="0" baseline="0" noProof="0" dirty="0" smtClean="0">
                <a:ln>
                  <a:noFill/>
                </a:ln>
                <a:solidFill>
                  <a:srgbClr val="FF0000"/>
                </a:solidFill>
                <a:effectLst/>
                <a:uLnTx/>
                <a:uFillTx/>
                <a:latin typeface="Trebuchet MS" panose="020B0603020202020204"/>
              </a:rPr>
              <a:t>İzleme ve Değerlendirme</a:t>
            </a:r>
            <a:endParaRPr kumimoji="0" lang="tr-TR" altLang="tr-TR" sz="2000" b="0" i="0" u="none" strike="noStrike" kern="1200" cap="none" spc="0" normalizeH="0" baseline="0" noProof="0" dirty="0" smtClean="0">
              <a:ln>
                <a:noFill/>
              </a:ln>
              <a:solidFill>
                <a:sysClr val="windowText" lastClr="000000">
                  <a:lumMod val="75000"/>
                  <a:lumOff val="25000"/>
                </a:sysClr>
              </a:solidFill>
              <a:effectLst/>
              <a:uLnTx/>
              <a:uFillTx/>
              <a:latin typeface="Trebuchet MS" panose="020B0603020202020204"/>
            </a:endParaRPr>
          </a:p>
          <a:p>
            <a:pPr marL="342900" marR="0" lvl="0" indent="-342900" algn="l" defTabSz="457200" rtl="0" eaLnBrk="1" fontAlgn="auto" latinLnBrk="0" hangingPunct="1">
              <a:lnSpc>
                <a:spcPct val="100000"/>
              </a:lnSpc>
              <a:spcBef>
                <a:spcPct val="0"/>
              </a:spcBef>
              <a:spcAft>
                <a:spcPts val="0"/>
              </a:spcAft>
              <a:buClr>
                <a:srgbClr val="90C226"/>
              </a:buClr>
              <a:buSzPct val="80000"/>
              <a:buFont typeface="Wingdings 3" charset="2"/>
              <a:buChar char=""/>
              <a:tabLst/>
              <a:defRPr/>
            </a:pPr>
            <a:r>
              <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rPr>
              <a:t>Ekler</a:t>
            </a:r>
          </a:p>
          <a:p>
            <a:pPr marL="342900" marR="0" lvl="0" indent="-342900" algn="l" defTabSz="457200" rtl="0" eaLnBrk="1" fontAlgn="auto" latinLnBrk="0" hangingPunct="1">
              <a:lnSpc>
                <a:spcPct val="100000"/>
              </a:lnSpc>
              <a:spcBef>
                <a:spcPct val="0"/>
              </a:spcBef>
              <a:spcAft>
                <a:spcPts val="0"/>
              </a:spcAft>
              <a:buClr>
                <a:srgbClr val="90C226"/>
              </a:buClr>
              <a:buSzPct val="80000"/>
              <a:buFont typeface="Wingdings 3" charset="2"/>
              <a:buChar char=""/>
              <a:tabLst/>
              <a:defRPr/>
            </a:pPr>
            <a:r>
              <a:rPr kumimoji="0" lang="tr-TR" altLang="tr-TR" sz="2000" b="1" i="0" u="none" strike="noStrike" kern="1200" cap="none" spc="0" normalizeH="0" baseline="0" noProof="0" dirty="0" smtClean="0">
                <a:ln>
                  <a:noFill/>
                </a:ln>
                <a:solidFill>
                  <a:srgbClr val="080808"/>
                </a:solidFill>
                <a:effectLst/>
                <a:uLnTx/>
                <a:uFillTx/>
                <a:latin typeface="Trebuchet MS" panose="020B0603020202020204"/>
              </a:rPr>
              <a:t>Kaynaklar</a:t>
            </a:r>
          </a:p>
        </p:txBody>
      </p:sp>
    </p:spTree>
    <p:extLst>
      <p:ext uri="{BB962C8B-B14F-4D97-AF65-F5344CB8AC3E}">
        <p14:creationId xmlns:p14="http://schemas.microsoft.com/office/powerpoint/2010/main" val="306518512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Stratejik Yönetim Süreci</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grpSp>
        <p:nvGrpSpPr>
          <p:cNvPr id="15" name="Group 36"/>
          <p:cNvGrpSpPr>
            <a:grpSpLocks/>
          </p:cNvGrpSpPr>
          <p:nvPr/>
        </p:nvGrpSpPr>
        <p:grpSpPr bwMode="auto">
          <a:xfrm>
            <a:off x="0" y="837784"/>
            <a:ext cx="12067309" cy="5454366"/>
            <a:chOff x="521" y="1071"/>
            <a:chExt cx="4718" cy="3249"/>
          </a:xfrm>
        </p:grpSpPr>
        <p:sp>
          <p:nvSpPr>
            <p:cNvPr id="16" name="Rectangle 6"/>
            <p:cNvSpPr>
              <a:spLocks noChangeArrowheads="1"/>
            </p:cNvSpPr>
            <p:nvPr/>
          </p:nvSpPr>
          <p:spPr bwMode="auto">
            <a:xfrm>
              <a:off x="2108" y="1071"/>
              <a:ext cx="1588" cy="363"/>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DURUM ANALİZİ</a:t>
              </a:r>
            </a:p>
          </p:txBody>
        </p:sp>
        <p:sp>
          <p:nvSpPr>
            <p:cNvPr id="17" name="Rectangle 7"/>
            <p:cNvSpPr>
              <a:spLocks noChangeArrowheads="1"/>
            </p:cNvSpPr>
            <p:nvPr/>
          </p:nvSpPr>
          <p:spPr bwMode="auto">
            <a:xfrm>
              <a:off x="3696" y="1071"/>
              <a:ext cx="1543" cy="363"/>
            </a:xfrm>
            <a:prstGeom prst="rect">
              <a:avLst/>
            </a:prstGeom>
            <a:solidFill>
              <a:srgbClr val="4F81BD"/>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600" b="1" i="0" u="none" strike="noStrike" kern="0" cap="none" spc="0" normalizeH="0" baseline="0" noProof="0" dirty="0">
                  <a:ln>
                    <a:noFill/>
                  </a:ln>
                  <a:solidFill>
                    <a:srgbClr val="4BACC6">
                      <a:lumMod val="20000"/>
                      <a:lumOff val="80000"/>
                    </a:srgbClr>
                  </a:solidFill>
                  <a:effectLst/>
                  <a:uLnTx/>
                  <a:uFillTx/>
                  <a:latin typeface="Calibri"/>
                </a:rPr>
                <a:t>Neredeyiz?</a:t>
              </a:r>
            </a:p>
          </p:txBody>
        </p:sp>
        <p:sp>
          <p:nvSpPr>
            <p:cNvPr id="18" name="Rectangle 17"/>
            <p:cNvSpPr>
              <a:spLocks noChangeArrowheads="1"/>
            </p:cNvSpPr>
            <p:nvPr/>
          </p:nvSpPr>
          <p:spPr bwMode="auto">
            <a:xfrm>
              <a:off x="2108" y="2885"/>
              <a:ext cx="1588" cy="363"/>
            </a:xfrm>
            <a:prstGeom prst="rect">
              <a:avLst/>
            </a:prstGeom>
            <a:solidFill>
              <a:srgbClr val="4F81BD"/>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FAALİYETLER 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PROJELER</a:t>
              </a:r>
            </a:p>
          </p:txBody>
        </p:sp>
        <p:sp>
          <p:nvSpPr>
            <p:cNvPr id="19" name="Rectangle 18"/>
            <p:cNvSpPr>
              <a:spLocks noChangeArrowheads="1"/>
            </p:cNvSpPr>
            <p:nvPr/>
          </p:nvSpPr>
          <p:spPr bwMode="auto">
            <a:xfrm>
              <a:off x="2108" y="3609"/>
              <a:ext cx="1588" cy="709"/>
            </a:xfrm>
            <a:prstGeom prst="rect">
              <a:avLst/>
            </a:prstGeom>
            <a:solidFill>
              <a:srgbClr val="4F81BD"/>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PERFORMANS ÖLÇME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DEĞERLENDİRME</a:t>
              </a:r>
            </a:p>
          </p:txBody>
        </p:sp>
        <p:sp>
          <p:nvSpPr>
            <p:cNvPr id="20" name="Rectangle 19"/>
            <p:cNvSpPr>
              <a:spLocks noChangeArrowheads="1"/>
            </p:cNvSpPr>
            <p:nvPr/>
          </p:nvSpPr>
          <p:spPr bwMode="auto">
            <a:xfrm>
              <a:off x="2108" y="3248"/>
              <a:ext cx="1588" cy="363"/>
            </a:xfrm>
            <a:prstGeom prst="rect">
              <a:avLst/>
            </a:prstGeom>
            <a:solidFill>
              <a:srgbClr val="4F81BD"/>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İZLEME</a:t>
              </a:r>
            </a:p>
          </p:txBody>
        </p:sp>
        <p:sp>
          <p:nvSpPr>
            <p:cNvPr id="21" name="Rectangle 20"/>
            <p:cNvSpPr>
              <a:spLocks noChangeArrowheads="1"/>
            </p:cNvSpPr>
            <p:nvPr/>
          </p:nvSpPr>
          <p:spPr bwMode="auto">
            <a:xfrm>
              <a:off x="2108" y="2523"/>
              <a:ext cx="1588" cy="363"/>
            </a:xfrm>
            <a:prstGeom prst="rect">
              <a:avLst/>
            </a:prstGeom>
            <a:solidFill>
              <a:srgbClr val="4F81BD"/>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STRATEJİLER</a:t>
              </a:r>
            </a:p>
          </p:txBody>
        </p:sp>
        <p:sp>
          <p:nvSpPr>
            <p:cNvPr id="22" name="Rectangle 21"/>
            <p:cNvSpPr>
              <a:spLocks noChangeArrowheads="1"/>
            </p:cNvSpPr>
            <p:nvPr/>
          </p:nvSpPr>
          <p:spPr bwMode="auto">
            <a:xfrm>
              <a:off x="2108" y="2160"/>
              <a:ext cx="1588" cy="363"/>
            </a:xfrm>
            <a:prstGeom prst="rect">
              <a:avLst/>
            </a:prstGeom>
            <a:solidFill>
              <a:srgbClr val="4F81BD"/>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AMAÇLAR 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HEDEFLER</a:t>
              </a:r>
            </a:p>
          </p:txBody>
        </p:sp>
        <p:sp>
          <p:nvSpPr>
            <p:cNvPr id="23" name="Rectangle 22"/>
            <p:cNvSpPr>
              <a:spLocks noChangeArrowheads="1"/>
            </p:cNvSpPr>
            <p:nvPr/>
          </p:nvSpPr>
          <p:spPr bwMode="auto">
            <a:xfrm>
              <a:off x="2108" y="1797"/>
              <a:ext cx="1588" cy="363"/>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VİZYON</a:t>
              </a:r>
            </a:p>
          </p:txBody>
        </p:sp>
        <p:sp>
          <p:nvSpPr>
            <p:cNvPr id="24" name="Rectangle 23"/>
            <p:cNvSpPr>
              <a:spLocks noChangeArrowheads="1"/>
            </p:cNvSpPr>
            <p:nvPr/>
          </p:nvSpPr>
          <p:spPr bwMode="auto">
            <a:xfrm>
              <a:off x="2108" y="1434"/>
              <a:ext cx="1588" cy="363"/>
            </a:xfrm>
            <a:prstGeom prst="rect">
              <a:avLst/>
            </a:prstGeom>
            <a:solidFill>
              <a:srgbClr val="4F81BD"/>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MİSYON VE İLKELER</a:t>
              </a:r>
            </a:p>
          </p:txBody>
        </p:sp>
        <p:sp>
          <p:nvSpPr>
            <p:cNvPr id="25" name="Rectangle 24"/>
            <p:cNvSpPr>
              <a:spLocks noChangeArrowheads="1"/>
            </p:cNvSpPr>
            <p:nvPr/>
          </p:nvSpPr>
          <p:spPr bwMode="auto">
            <a:xfrm>
              <a:off x="521" y="3611"/>
              <a:ext cx="1588" cy="709"/>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 Geri besleme</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 Ölçme yöntemleri belirleme</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 Performans göstergeleri</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 Uygulamaya yönelik ilerleme ve</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  sonuçların değerlendirilmesi</a:t>
              </a:r>
            </a:p>
          </p:txBody>
        </p:sp>
        <p:sp>
          <p:nvSpPr>
            <p:cNvPr id="26" name="Rectangle 25"/>
            <p:cNvSpPr>
              <a:spLocks noChangeArrowheads="1"/>
            </p:cNvSpPr>
            <p:nvPr/>
          </p:nvSpPr>
          <p:spPr bwMode="auto">
            <a:xfrm>
              <a:off x="521" y="3248"/>
              <a:ext cx="1588" cy="363"/>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a:t>
              </a:r>
              <a:r>
                <a:rPr kumimoji="0" lang="tr-TR" altLang="tr-TR" sz="1200" b="0" i="0" u="none" strike="noStrike" kern="0" cap="none" spc="0" normalizeH="0" baseline="0" noProof="0">
                  <a:ln>
                    <a:noFill/>
                  </a:ln>
                  <a:solidFill>
                    <a:prstClr val="black"/>
                  </a:solidFill>
                  <a:effectLst/>
                  <a:uLnTx/>
                  <a:uFillTx/>
                  <a:latin typeface="Tahoma" panose="020B0604030504040204" pitchFamily="34" charset="0"/>
                </a:rPr>
                <a:t> </a:t>
              </a: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Raporlama</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 Karşılaştırma</a:t>
              </a:r>
            </a:p>
          </p:txBody>
        </p:sp>
        <p:sp>
          <p:nvSpPr>
            <p:cNvPr id="27" name="Rectangle 26"/>
            <p:cNvSpPr>
              <a:spLocks noChangeArrowheads="1"/>
            </p:cNvSpPr>
            <p:nvPr/>
          </p:nvSpPr>
          <p:spPr bwMode="auto">
            <a:xfrm>
              <a:off x="521" y="2885"/>
              <a:ext cx="1588" cy="363"/>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Detaylı iş planları  • Maliyetlendirme</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Performans programı • Bütçeleme</a:t>
              </a:r>
            </a:p>
          </p:txBody>
        </p:sp>
        <p:sp>
          <p:nvSpPr>
            <p:cNvPr id="28" name="Rectangle 27"/>
            <p:cNvSpPr>
              <a:spLocks noChangeArrowheads="1"/>
            </p:cNvSpPr>
            <p:nvPr/>
          </p:nvSpPr>
          <p:spPr bwMode="auto">
            <a:xfrm>
              <a:off x="521" y="2523"/>
              <a:ext cx="1588" cy="363"/>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 Amaç ve hedeflere ulaşma</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a:ln>
                    <a:noFill/>
                  </a:ln>
                  <a:solidFill>
                    <a:prstClr val="white"/>
                  </a:solidFill>
                  <a:effectLst/>
                  <a:uLnTx/>
                  <a:uFillTx/>
                  <a:latin typeface="Tahoma" panose="020B0604030504040204" pitchFamily="34" charset="0"/>
                </a:rPr>
                <a:t>  yöntemleri</a:t>
              </a:r>
            </a:p>
          </p:txBody>
        </p:sp>
        <p:sp>
          <p:nvSpPr>
            <p:cNvPr id="29" name="Rectangle 28"/>
            <p:cNvSpPr>
              <a:spLocks noChangeArrowheads="1"/>
            </p:cNvSpPr>
            <p:nvPr/>
          </p:nvSpPr>
          <p:spPr bwMode="auto">
            <a:xfrm>
              <a:off x="521" y="2160"/>
              <a:ext cx="1588" cy="363"/>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Orta vadede ulaşılacak amaçlar</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Spesifik, somut ve ölçülebilir</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hedefler</a:t>
              </a:r>
            </a:p>
          </p:txBody>
        </p:sp>
        <p:sp>
          <p:nvSpPr>
            <p:cNvPr id="30" name="Rectangle 29"/>
            <p:cNvSpPr>
              <a:spLocks noChangeArrowheads="1"/>
            </p:cNvSpPr>
            <p:nvPr/>
          </p:nvSpPr>
          <p:spPr bwMode="auto">
            <a:xfrm>
              <a:off x="521" y="1797"/>
              <a:ext cx="1588" cy="363"/>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Arzu edilen gelecek</a:t>
              </a:r>
            </a:p>
          </p:txBody>
        </p:sp>
        <p:sp>
          <p:nvSpPr>
            <p:cNvPr id="31" name="Rectangle 30"/>
            <p:cNvSpPr>
              <a:spLocks noChangeArrowheads="1"/>
            </p:cNvSpPr>
            <p:nvPr/>
          </p:nvSpPr>
          <p:spPr bwMode="auto">
            <a:xfrm>
              <a:off x="521" y="1434"/>
              <a:ext cx="1588" cy="363"/>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Kuruluşun varoluş gerekçesi</a:t>
              </a: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Temel İlkeler</a:t>
              </a:r>
            </a:p>
          </p:txBody>
        </p:sp>
        <p:sp>
          <p:nvSpPr>
            <p:cNvPr id="32" name="Rectangle 31"/>
            <p:cNvSpPr>
              <a:spLocks noChangeArrowheads="1"/>
            </p:cNvSpPr>
            <p:nvPr/>
          </p:nvSpPr>
          <p:spPr bwMode="auto">
            <a:xfrm>
              <a:off x="521" y="1071"/>
              <a:ext cx="1588" cy="363"/>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Plan ve Programlar                                      </a:t>
              </a:r>
              <a:endParaRPr kumimoji="0" lang="tr-TR" altLang="tr-TR" sz="1200" b="0" i="0" u="none" strike="noStrike" kern="0" cap="none" spc="0" normalizeH="0" baseline="0" noProof="0" dirty="0" smtClean="0">
                <a:ln>
                  <a:noFill/>
                </a:ln>
                <a:solidFill>
                  <a:prstClr val="white"/>
                </a:solidFill>
                <a:effectLst/>
                <a:uLnTx/>
                <a:uFillTx/>
                <a:latin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smtClean="0">
                  <a:ln>
                    <a:noFill/>
                  </a:ln>
                  <a:solidFill>
                    <a:prstClr val="white"/>
                  </a:solidFill>
                  <a:effectLst/>
                  <a:uLnTx/>
                  <a:uFillTx/>
                  <a:latin typeface="Tahoma" panose="020B0604030504040204" pitchFamily="34" charset="0"/>
                </a:rPr>
                <a:t> </a:t>
              </a: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Paydaş Analizi                                             </a:t>
              </a:r>
              <a:endParaRPr kumimoji="0" lang="tr-TR" altLang="tr-TR" sz="1200" b="0" i="0" u="none" strike="noStrike" kern="0" cap="none" spc="0" normalizeH="0" baseline="0" noProof="0" dirty="0" smtClean="0">
                <a:ln>
                  <a:noFill/>
                </a:ln>
                <a:solidFill>
                  <a:prstClr val="white"/>
                </a:solidFill>
                <a:effectLst/>
                <a:uLnTx/>
                <a:uFillTx/>
                <a:latin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200" b="0" i="0" u="none" strike="noStrike" kern="0" cap="none" spc="0" normalizeH="0" baseline="0" noProof="0" dirty="0" smtClean="0">
                  <a:ln>
                    <a:noFill/>
                  </a:ln>
                  <a:solidFill>
                    <a:prstClr val="white"/>
                  </a:solidFill>
                  <a:effectLst/>
                  <a:uLnTx/>
                  <a:uFillTx/>
                  <a:latin typeface="Tahoma" panose="020B0604030504040204" pitchFamily="34" charset="0"/>
                </a:rPr>
                <a:t> </a:t>
              </a:r>
              <a:r>
                <a:rPr kumimoji="0" lang="tr-TR" altLang="tr-TR" sz="1200" b="0" i="0" u="none" strike="noStrike" kern="0" cap="none" spc="0" normalizeH="0" baseline="0" noProof="0" dirty="0">
                  <a:ln>
                    <a:noFill/>
                  </a:ln>
                  <a:solidFill>
                    <a:prstClr val="white"/>
                  </a:solidFill>
                  <a:effectLst/>
                  <a:uLnTx/>
                  <a:uFillTx/>
                  <a:latin typeface="Tahoma" panose="020B0604030504040204" pitchFamily="34" charset="0"/>
                </a:rPr>
                <a:t>• GZFT Analizi</a:t>
              </a:r>
            </a:p>
          </p:txBody>
        </p:sp>
        <p:sp>
          <p:nvSpPr>
            <p:cNvPr id="33" name="Rectangle 32"/>
            <p:cNvSpPr>
              <a:spLocks noChangeArrowheads="1"/>
            </p:cNvSpPr>
            <p:nvPr/>
          </p:nvSpPr>
          <p:spPr bwMode="auto">
            <a:xfrm>
              <a:off x="3696" y="1434"/>
              <a:ext cx="1542" cy="1085"/>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600" b="1" i="0" u="none" strike="noStrike" kern="0" cap="none" spc="0" normalizeH="0" baseline="0" noProof="0" dirty="0">
                  <a:ln>
                    <a:noFill/>
                  </a:ln>
                  <a:solidFill>
                    <a:srgbClr val="4BACC6">
                      <a:lumMod val="20000"/>
                      <a:lumOff val="80000"/>
                    </a:srgbClr>
                  </a:solidFill>
                  <a:effectLst/>
                  <a:uLnTx/>
                  <a:uFillTx/>
                  <a:latin typeface="Calibri"/>
                </a:rPr>
                <a:t>Nereye ulaşmak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600" b="1" i="0" u="none" strike="noStrike" kern="0" cap="none" spc="0" normalizeH="0" baseline="0" noProof="0" dirty="0">
                  <a:ln>
                    <a:noFill/>
                  </a:ln>
                  <a:solidFill>
                    <a:srgbClr val="4BACC6">
                      <a:lumMod val="20000"/>
                      <a:lumOff val="80000"/>
                    </a:srgbClr>
                  </a:solidFill>
                  <a:effectLst/>
                  <a:uLnTx/>
                  <a:uFillTx/>
                  <a:latin typeface="Calibri"/>
                </a:rPr>
                <a:t>istiyoruz?</a:t>
              </a:r>
            </a:p>
          </p:txBody>
        </p:sp>
        <p:sp>
          <p:nvSpPr>
            <p:cNvPr id="34" name="Rectangle 33"/>
            <p:cNvSpPr>
              <a:spLocks noChangeArrowheads="1"/>
            </p:cNvSpPr>
            <p:nvPr/>
          </p:nvSpPr>
          <p:spPr bwMode="auto">
            <a:xfrm>
              <a:off x="3696" y="2523"/>
              <a:ext cx="1542" cy="729"/>
            </a:xfrm>
            <a:prstGeom prst="rec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600" b="1" i="0" u="none" strike="noStrike" kern="0" cap="none" spc="0" normalizeH="0" baseline="0" noProof="0" dirty="0">
                  <a:ln>
                    <a:noFill/>
                  </a:ln>
                  <a:solidFill>
                    <a:srgbClr val="4BACC6">
                      <a:lumMod val="20000"/>
                      <a:lumOff val="80000"/>
                    </a:srgbClr>
                  </a:solidFill>
                  <a:effectLst/>
                  <a:uLnTx/>
                  <a:uFillTx/>
                  <a:latin typeface="Calibri"/>
                </a:rPr>
                <a:t>Gitmek istediğimiz yere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600" b="1" i="0" u="none" strike="noStrike" kern="0" cap="none" spc="0" normalizeH="0" baseline="0" noProof="0" dirty="0">
                  <a:ln>
                    <a:noFill/>
                  </a:ln>
                  <a:solidFill>
                    <a:srgbClr val="4BACC6">
                      <a:lumMod val="20000"/>
                      <a:lumOff val="80000"/>
                    </a:srgbClr>
                  </a:solidFill>
                  <a:effectLst/>
                  <a:uLnTx/>
                  <a:uFillTx/>
                  <a:latin typeface="Calibri"/>
                </a:rPr>
                <a:t>nasıl ulaşabiliriz?</a:t>
              </a:r>
            </a:p>
          </p:txBody>
        </p:sp>
        <p:sp>
          <p:nvSpPr>
            <p:cNvPr id="35" name="Rectangle 34"/>
            <p:cNvSpPr>
              <a:spLocks noChangeArrowheads="1"/>
            </p:cNvSpPr>
            <p:nvPr/>
          </p:nvSpPr>
          <p:spPr bwMode="auto">
            <a:xfrm>
              <a:off x="3696" y="3248"/>
              <a:ext cx="1542" cy="1072"/>
            </a:xfrm>
            <a:prstGeom prst="rect">
              <a:avLst/>
            </a:prstGeom>
            <a:solidFill>
              <a:srgbClr val="4F81BD"/>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600" b="1" i="0" u="none" strike="noStrike" kern="0" cap="none" spc="0" normalizeH="0" baseline="0" noProof="0" dirty="0">
                  <a:ln>
                    <a:noFill/>
                  </a:ln>
                  <a:solidFill>
                    <a:srgbClr val="4BACC6">
                      <a:lumMod val="20000"/>
                      <a:lumOff val="80000"/>
                    </a:srgbClr>
                  </a:solidFill>
                  <a:effectLst/>
                  <a:uLnTx/>
                  <a:uFillTx/>
                  <a:latin typeface="Calibri"/>
                </a:rPr>
                <a:t>Başarımızı nasıl takip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600" b="1" i="0" u="none" strike="noStrike" kern="0" cap="none" spc="0" normalizeH="0" baseline="0" noProof="0" dirty="0">
                  <a:ln>
                    <a:noFill/>
                  </a:ln>
                  <a:solidFill>
                    <a:srgbClr val="4BACC6">
                      <a:lumMod val="20000"/>
                      <a:lumOff val="80000"/>
                    </a:srgbClr>
                  </a:solidFill>
                  <a:effectLst/>
                  <a:uLnTx/>
                  <a:uFillTx/>
                  <a:latin typeface="Calibri"/>
                </a:rPr>
                <a:t>eder ve değerlendiririz?</a:t>
              </a:r>
            </a:p>
          </p:txBody>
        </p:sp>
      </p:grpSp>
    </p:spTree>
    <p:extLst>
      <p:ext uri="{BB962C8B-B14F-4D97-AF65-F5344CB8AC3E}">
        <p14:creationId xmlns:p14="http://schemas.microsoft.com/office/powerpoint/2010/main" val="21430485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PESTLE</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6" name="Yuvarlatılmış Dikdörtgen 5"/>
          <p:cNvSpPr/>
          <p:nvPr/>
        </p:nvSpPr>
        <p:spPr>
          <a:xfrm>
            <a:off x="692728" y="1260763"/>
            <a:ext cx="9947564" cy="4849092"/>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tr-TR" sz="2400" dirty="0" smtClean="0">
                <a:solidFill>
                  <a:prstClr val="black"/>
                </a:solidFill>
                <a:latin typeface="Cambria" panose="02040503050406030204" pitchFamily="18" charset="0"/>
                <a:ea typeface="Cambria" panose="02040503050406030204" pitchFamily="18" charset="0"/>
              </a:rPr>
              <a:t>P: Ulusal/Uluslararası </a:t>
            </a:r>
            <a:r>
              <a:rPr lang="tr-TR" sz="2400" dirty="0">
                <a:solidFill>
                  <a:prstClr val="black"/>
                </a:solidFill>
                <a:latin typeface="Cambria" panose="02040503050406030204" pitchFamily="18" charset="0"/>
                <a:ea typeface="Cambria" panose="02040503050406030204" pitchFamily="18" charset="0"/>
              </a:rPr>
              <a:t>politik istikrarsızlıklar nedeniyle göç olgusunun eğitime </a:t>
            </a:r>
            <a:r>
              <a:rPr lang="tr-TR" sz="2400" dirty="0" smtClean="0">
                <a:solidFill>
                  <a:prstClr val="black"/>
                </a:solidFill>
                <a:latin typeface="Cambria" panose="02040503050406030204" pitchFamily="18" charset="0"/>
                <a:ea typeface="Cambria" panose="02040503050406030204" pitchFamily="18" charset="0"/>
              </a:rPr>
              <a:t>etkisi</a:t>
            </a:r>
            <a:endParaRPr lang="tr-TR" sz="3600" dirty="0">
              <a:latin typeface="Arial" panose="020B0604020202020204" pitchFamily="34" charset="0"/>
            </a:endParaRPr>
          </a:p>
          <a:p>
            <a:pPr fontAlgn="ctr"/>
            <a:r>
              <a:rPr lang="tr-TR" sz="2400" dirty="0" smtClean="0">
                <a:solidFill>
                  <a:srgbClr val="000000"/>
                </a:solidFill>
                <a:latin typeface="Cambria" panose="02040503050406030204" pitchFamily="18" charset="0"/>
                <a:ea typeface="Cambria" panose="02040503050406030204" pitchFamily="18" charset="0"/>
              </a:rPr>
              <a:t>E: Cumhurbaşkanlığınca </a:t>
            </a:r>
            <a:r>
              <a:rPr lang="tr-TR" sz="2400" dirty="0">
                <a:solidFill>
                  <a:srgbClr val="000000"/>
                </a:solidFill>
                <a:latin typeface="Cambria" panose="02040503050406030204" pitchFamily="18" charset="0"/>
                <a:ea typeface="Cambria" panose="02040503050406030204" pitchFamily="18" charset="0"/>
              </a:rPr>
              <a:t>alınan tasarruf tedbirlerinin </a:t>
            </a:r>
            <a:r>
              <a:rPr lang="tr-TR" sz="2400" dirty="0" smtClean="0">
                <a:solidFill>
                  <a:srgbClr val="000000"/>
                </a:solidFill>
                <a:latin typeface="Cambria" panose="02040503050406030204" pitchFamily="18" charset="0"/>
                <a:ea typeface="Cambria" panose="02040503050406030204" pitchFamily="18" charset="0"/>
              </a:rPr>
              <a:t>etkisi </a:t>
            </a:r>
            <a:endParaRPr lang="tr-TR" sz="2400" dirty="0" smtClean="0">
              <a:latin typeface="Arial" panose="020B0604020202020204" pitchFamily="34" charset="0"/>
            </a:endParaRPr>
          </a:p>
          <a:p>
            <a:pPr algn="ctr" fontAlgn="ctr"/>
            <a:r>
              <a:rPr lang="tr-TR" sz="2400" b="1" dirty="0" smtClean="0">
                <a:solidFill>
                  <a:srgbClr val="FFFFFF"/>
                </a:solidFill>
                <a:latin typeface="Cambria" panose="02040503050406030204" pitchFamily="18" charset="0"/>
                <a:ea typeface="Cambria" panose="02040503050406030204" pitchFamily="18" charset="0"/>
              </a:rPr>
              <a:t>Sosyokültürel</a:t>
            </a:r>
            <a:endParaRPr lang="tr-TR" sz="2400" dirty="0" smtClean="0">
              <a:latin typeface="Arial" panose="020B0604020202020204" pitchFamily="34" charset="0"/>
            </a:endParaRPr>
          </a:p>
          <a:p>
            <a:pPr fontAlgn="ctr"/>
            <a:r>
              <a:rPr lang="tr-TR" sz="2400" dirty="0" smtClean="0">
                <a:solidFill>
                  <a:srgbClr val="000000"/>
                </a:solidFill>
                <a:latin typeface="Cambria" panose="02040503050406030204" pitchFamily="18" charset="0"/>
                <a:ea typeface="Cambria" panose="02040503050406030204" pitchFamily="18" charset="0"/>
              </a:rPr>
              <a:t>S: Bölgenin </a:t>
            </a:r>
            <a:r>
              <a:rPr lang="tr-TR" sz="2400" dirty="0">
                <a:solidFill>
                  <a:srgbClr val="000000"/>
                </a:solidFill>
                <a:latin typeface="Cambria" panose="02040503050406030204" pitchFamily="18" charset="0"/>
                <a:ea typeface="Cambria" panose="02040503050406030204" pitchFamily="18" charset="0"/>
              </a:rPr>
              <a:t>kültürel yapısının çocukların okula devamına </a:t>
            </a:r>
            <a:r>
              <a:rPr lang="tr-TR" sz="2400" dirty="0" smtClean="0">
                <a:solidFill>
                  <a:srgbClr val="000000"/>
                </a:solidFill>
                <a:latin typeface="Cambria" panose="02040503050406030204" pitchFamily="18" charset="0"/>
                <a:ea typeface="Cambria" panose="02040503050406030204" pitchFamily="18" charset="0"/>
              </a:rPr>
              <a:t>etkisi </a:t>
            </a:r>
            <a:endParaRPr lang="tr-TR" sz="2400" dirty="0" smtClean="0">
              <a:latin typeface="Arial" panose="020B0604020202020204" pitchFamily="34" charset="0"/>
            </a:endParaRPr>
          </a:p>
          <a:p>
            <a:pPr algn="ctr" fontAlgn="ctr"/>
            <a:r>
              <a:rPr lang="tr-TR" sz="2400" b="1" dirty="0" smtClean="0">
                <a:solidFill>
                  <a:srgbClr val="FFFFFF"/>
                </a:solidFill>
                <a:latin typeface="Cambria" panose="02040503050406030204" pitchFamily="18" charset="0"/>
                <a:ea typeface="Cambria" panose="02040503050406030204" pitchFamily="18" charset="0"/>
              </a:rPr>
              <a:t>Teknolojik</a:t>
            </a:r>
            <a:endParaRPr lang="tr-TR" sz="2400" dirty="0" smtClean="0">
              <a:latin typeface="Arial" panose="020B0604020202020204" pitchFamily="34" charset="0"/>
            </a:endParaRPr>
          </a:p>
          <a:p>
            <a:pPr fontAlgn="ctr"/>
            <a:r>
              <a:rPr lang="tr-TR" sz="2400" dirty="0" smtClean="0">
                <a:solidFill>
                  <a:srgbClr val="000000"/>
                </a:solidFill>
                <a:latin typeface="Cambria" panose="02040503050406030204" pitchFamily="18" charset="0"/>
                <a:ea typeface="Cambria" panose="02040503050406030204" pitchFamily="18" charset="0"/>
              </a:rPr>
              <a:t>T: Uzaktan </a:t>
            </a:r>
            <a:r>
              <a:rPr lang="tr-TR" sz="2400" dirty="0">
                <a:solidFill>
                  <a:srgbClr val="000000"/>
                </a:solidFill>
                <a:latin typeface="Cambria" panose="02040503050406030204" pitchFamily="18" charset="0"/>
                <a:ea typeface="Cambria" panose="02040503050406030204" pitchFamily="18" charset="0"/>
              </a:rPr>
              <a:t>eğitim teknolojisinin gelişimi</a:t>
            </a:r>
            <a:endParaRPr lang="tr-TR" sz="2400" dirty="0">
              <a:latin typeface="Arial" panose="020B0604020202020204" pitchFamily="34" charset="0"/>
            </a:endParaRPr>
          </a:p>
          <a:p>
            <a:pPr algn="ctr" fontAlgn="ctr"/>
            <a:r>
              <a:rPr lang="tr-TR" sz="2400" b="1" dirty="0">
                <a:solidFill>
                  <a:srgbClr val="FFFFFF"/>
                </a:solidFill>
                <a:latin typeface="Cambria" panose="02040503050406030204" pitchFamily="18" charset="0"/>
                <a:ea typeface="Cambria" panose="02040503050406030204" pitchFamily="18" charset="0"/>
              </a:rPr>
              <a:t>Yasal</a:t>
            </a:r>
            <a:endParaRPr lang="tr-TR" sz="2400" dirty="0">
              <a:latin typeface="Arial" panose="020B0604020202020204" pitchFamily="34" charset="0"/>
            </a:endParaRPr>
          </a:p>
          <a:p>
            <a:pPr fontAlgn="ctr"/>
            <a:r>
              <a:rPr lang="tr-TR" sz="2400" dirty="0" smtClean="0">
                <a:solidFill>
                  <a:srgbClr val="000000"/>
                </a:solidFill>
                <a:latin typeface="Cambria" panose="02040503050406030204" pitchFamily="18" charset="0"/>
                <a:ea typeface="Cambria" panose="02040503050406030204" pitchFamily="18" charset="0"/>
              </a:rPr>
              <a:t>L: 5018 </a:t>
            </a:r>
            <a:r>
              <a:rPr lang="tr-TR" sz="2400" dirty="0">
                <a:solidFill>
                  <a:srgbClr val="000000"/>
                </a:solidFill>
                <a:latin typeface="Cambria" panose="02040503050406030204" pitchFamily="18" charset="0"/>
                <a:ea typeface="Cambria" panose="02040503050406030204" pitchFamily="18" charset="0"/>
              </a:rPr>
              <a:t>sayılı KMYKK kapsamında Program bütçe sistemine geçilmesi</a:t>
            </a:r>
            <a:endParaRPr lang="tr-TR" sz="2400" dirty="0">
              <a:latin typeface="Arial" panose="020B0604020202020204" pitchFamily="34" charset="0"/>
            </a:endParaRPr>
          </a:p>
          <a:p>
            <a:pPr algn="ctr" fontAlgn="ctr"/>
            <a:r>
              <a:rPr lang="tr-TR" sz="2400" b="1" dirty="0">
                <a:solidFill>
                  <a:srgbClr val="FFFFFF"/>
                </a:solidFill>
                <a:latin typeface="Cambria" panose="02040503050406030204" pitchFamily="18" charset="0"/>
                <a:ea typeface="Cambria" panose="02040503050406030204" pitchFamily="18" charset="0"/>
              </a:rPr>
              <a:t>Çevresel</a:t>
            </a:r>
            <a:endParaRPr lang="tr-TR" sz="2400" dirty="0">
              <a:latin typeface="Arial" panose="020B0604020202020204" pitchFamily="34" charset="0"/>
            </a:endParaRPr>
          </a:p>
          <a:p>
            <a:pPr fontAlgn="ctr"/>
            <a:r>
              <a:rPr lang="tr-TR" sz="2400" dirty="0" smtClean="0">
                <a:solidFill>
                  <a:srgbClr val="000000"/>
                </a:solidFill>
                <a:latin typeface="Cambria" panose="02040503050406030204" pitchFamily="18" charset="0"/>
                <a:ea typeface="Cambria" panose="02040503050406030204" pitchFamily="18" charset="0"/>
              </a:rPr>
              <a:t>E: Depremlerin </a:t>
            </a:r>
            <a:r>
              <a:rPr lang="tr-TR" sz="2400" dirty="0">
                <a:solidFill>
                  <a:srgbClr val="000000"/>
                </a:solidFill>
                <a:latin typeface="Cambria" panose="02040503050406030204" pitchFamily="18" charset="0"/>
                <a:ea typeface="Cambria" panose="02040503050406030204" pitchFamily="18" charset="0"/>
              </a:rPr>
              <a:t>toplumun depreme karşı duyarlılığını artırması</a:t>
            </a:r>
            <a:endParaRPr lang="tr-TR" sz="2400" b="0" i="0" u="none" strike="noStrike" dirty="0">
              <a:effectLst/>
              <a:latin typeface="Arial" panose="020B0604020202020204" pitchFamily="34" charset="0"/>
            </a:endParaRPr>
          </a:p>
        </p:txBody>
      </p:sp>
    </p:spTree>
    <p:extLst>
      <p:ext uri="{BB962C8B-B14F-4D97-AF65-F5344CB8AC3E}">
        <p14:creationId xmlns:p14="http://schemas.microsoft.com/office/powerpoint/2010/main" val="20091725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GZFT (SWOT)</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grpSp>
        <p:nvGrpSpPr>
          <p:cNvPr id="3" name="Grup 2"/>
          <p:cNvGrpSpPr/>
          <p:nvPr/>
        </p:nvGrpSpPr>
        <p:grpSpPr>
          <a:xfrm>
            <a:off x="1287729" y="1068593"/>
            <a:ext cx="9616542" cy="5076760"/>
            <a:chOff x="1579594" y="730291"/>
            <a:chExt cx="9057358" cy="5076760"/>
          </a:xfrm>
        </p:grpSpPr>
        <p:sp>
          <p:nvSpPr>
            <p:cNvPr id="6" name="Yuvarlatılmış Dikdörtgen 5"/>
            <p:cNvSpPr/>
            <p:nvPr/>
          </p:nvSpPr>
          <p:spPr>
            <a:xfrm>
              <a:off x="1579594" y="730291"/>
              <a:ext cx="9057358" cy="5076760"/>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Metin kutusu 1"/>
            <p:cNvSpPr txBox="1"/>
            <p:nvPr/>
          </p:nvSpPr>
          <p:spPr>
            <a:xfrm>
              <a:off x="2134742" y="1197875"/>
              <a:ext cx="6326411" cy="461665"/>
            </a:xfrm>
            <a:prstGeom prst="rect">
              <a:avLst/>
            </a:prstGeom>
            <a:noFill/>
          </p:spPr>
          <p:txBody>
            <a:bodyPr wrap="square" rtlCol="0">
              <a:spAutoFit/>
            </a:bodyPr>
            <a:lstStyle/>
            <a:p>
              <a:pPr lvl="0"/>
              <a:endParaRPr lang="tr-TR" sz="2400" b="1" dirty="0"/>
            </a:p>
          </p:txBody>
        </p:sp>
      </p:grpSp>
      <p:sp>
        <p:nvSpPr>
          <p:cNvPr id="4" name="Dikdörtgen 3"/>
          <p:cNvSpPr/>
          <p:nvPr/>
        </p:nvSpPr>
        <p:spPr>
          <a:xfrm>
            <a:off x="1476950" y="1898813"/>
            <a:ext cx="9563357" cy="1938992"/>
          </a:xfrm>
          <a:prstGeom prst="rect">
            <a:avLst/>
          </a:prstGeom>
        </p:spPr>
        <p:txBody>
          <a:bodyPr wrap="square">
            <a:spAutoFit/>
          </a:bodyPr>
          <a:lstStyle/>
          <a:p>
            <a:pPr lvl="0"/>
            <a:r>
              <a:rPr lang="tr-TR" sz="2400" dirty="0" smtClean="0">
                <a:latin typeface="Arial"/>
              </a:rPr>
              <a:t>İdarenin ve idareyi etkileyen koşulların sistematik olarak incelendiği bir yöntemdir.</a:t>
            </a:r>
          </a:p>
          <a:p>
            <a:pPr lvl="0"/>
            <a:r>
              <a:rPr lang="tr-TR" sz="2400" dirty="0" smtClean="0">
                <a:latin typeface="Arial"/>
              </a:rPr>
              <a:t>Güzlü ve zayıf yönler, kuruluş içi analiz ve durum analizi kapsamında ortaya çıkar.</a:t>
            </a:r>
          </a:p>
          <a:p>
            <a:pPr lvl="0"/>
            <a:r>
              <a:rPr lang="tr-TR" sz="2400" dirty="0" smtClean="0">
                <a:latin typeface="Arial"/>
              </a:rPr>
              <a:t>Fırsat ve tehditler ise PESTLE analizi sonuçlarına göre tespit edilir.</a:t>
            </a:r>
            <a:endParaRPr lang="tr-TR" sz="2400" dirty="0">
              <a:latin typeface="Arial"/>
            </a:endParaRPr>
          </a:p>
        </p:txBody>
      </p:sp>
    </p:spTree>
    <p:extLst>
      <p:ext uri="{BB962C8B-B14F-4D97-AF65-F5344CB8AC3E}">
        <p14:creationId xmlns:p14="http://schemas.microsoft.com/office/powerpoint/2010/main" val="426455711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Temel Unsurlar</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6" name="Rectangle 3"/>
          <p:cNvSpPr txBox="1">
            <a:spLocks noChangeArrowheads="1"/>
          </p:cNvSpPr>
          <p:nvPr/>
        </p:nvSpPr>
        <p:spPr bwMode="auto">
          <a:xfrm>
            <a:off x="572098" y="1437392"/>
            <a:ext cx="3671887"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base" latinLnBrk="0" hangingPunct="1">
              <a:lnSpc>
                <a:spcPct val="100000"/>
              </a:lnSpc>
              <a:spcBef>
                <a:spcPts val="1000"/>
              </a:spcBef>
              <a:spcAft>
                <a:spcPct val="0"/>
              </a:spcAft>
              <a:buClr>
                <a:srgbClr val="90C226"/>
              </a:buClr>
              <a:buSzPct val="80000"/>
              <a:buFont typeface="Wingdings 3" panose="05040102010807070707" pitchFamily="18" charset="2"/>
              <a:buChar char=""/>
              <a:tabLst/>
              <a:defRPr/>
            </a:pPr>
            <a:r>
              <a:rPr kumimoji="0" lang="tr-TR" altLang="tr-TR" sz="2400" b="0" i="0" u="none" strike="noStrike" kern="1200" cap="none" spc="0" normalizeH="0" baseline="0" noProof="0" smtClean="0">
                <a:ln>
                  <a:noFill/>
                </a:ln>
                <a:solidFill>
                  <a:srgbClr val="404040"/>
                </a:solidFill>
                <a:effectLst/>
                <a:uLnTx/>
                <a:uFillTx/>
                <a:latin typeface="Trebuchet MS" panose="020B0603020202020204"/>
              </a:rPr>
              <a:t>Stratejik Plan</a:t>
            </a:r>
          </a:p>
          <a:p>
            <a:pPr marL="342900" marR="0" lvl="0" indent="-342900" algn="l" defTabSz="457200" rtl="0" eaLnBrk="1" fontAlgn="base" latinLnBrk="0" hangingPunct="1">
              <a:lnSpc>
                <a:spcPct val="100000"/>
              </a:lnSpc>
              <a:spcBef>
                <a:spcPts val="1000"/>
              </a:spcBef>
              <a:spcAft>
                <a:spcPct val="0"/>
              </a:spcAft>
              <a:buClr>
                <a:srgbClr val="90C226"/>
              </a:buClr>
              <a:buSzPct val="80000"/>
              <a:buFont typeface="Wingdings 3" panose="05040102010807070707" pitchFamily="18" charset="2"/>
              <a:buChar char=""/>
              <a:tabLst/>
              <a:defRPr/>
            </a:pPr>
            <a:r>
              <a:rPr kumimoji="0" lang="tr-TR" altLang="tr-TR" sz="2400" b="0" i="0" u="none" strike="noStrike" kern="1200" cap="none" spc="0" normalizeH="0" baseline="0" noProof="0" smtClean="0">
                <a:ln>
                  <a:noFill/>
                </a:ln>
                <a:solidFill>
                  <a:srgbClr val="404040"/>
                </a:solidFill>
                <a:effectLst/>
                <a:uLnTx/>
                <a:uFillTx/>
                <a:latin typeface="Trebuchet MS" panose="020B0603020202020204"/>
              </a:rPr>
              <a:t>Performans Programı</a:t>
            </a:r>
          </a:p>
          <a:p>
            <a:pPr marL="342900" marR="0" lvl="0" indent="-342900" algn="l" defTabSz="457200" rtl="0" eaLnBrk="1" fontAlgn="base" latinLnBrk="0" hangingPunct="1">
              <a:lnSpc>
                <a:spcPct val="100000"/>
              </a:lnSpc>
              <a:spcBef>
                <a:spcPts val="1000"/>
              </a:spcBef>
              <a:spcAft>
                <a:spcPct val="0"/>
              </a:spcAft>
              <a:buClr>
                <a:srgbClr val="90C226"/>
              </a:buClr>
              <a:buSzPct val="80000"/>
              <a:buFont typeface="Wingdings 3" panose="05040102010807070707" pitchFamily="18" charset="2"/>
              <a:buChar char=""/>
              <a:tabLst/>
              <a:defRPr/>
            </a:pPr>
            <a:r>
              <a:rPr kumimoji="0" lang="tr-TR" altLang="tr-TR" sz="2400" b="0" i="0" u="none" strike="noStrike" kern="1200" cap="none" spc="0" normalizeH="0" baseline="0" noProof="0" smtClean="0">
                <a:ln>
                  <a:noFill/>
                </a:ln>
                <a:solidFill>
                  <a:srgbClr val="404040"/>
                </a:solidFill>
                <a:effectLst/>
                <a:uLnTx/>
                <a:uFillTx/>
                <a:latin typeface="Trebuchet MS" panose="020B0603020202020204"/>
              </a:rPr>
              <a:t>Faaliyet Raporu</a:t>
            </a:r>
            <a:endParaRPr kumimoji="0" lang="tr-TR" altLang="tr-TR" sz="2400" b="0" i="0" u="none" strike="noStrike" kern="1200" cap="none" spc="0" normalizeH="0" baseline="0" noProof="0" dirty="0" smtClean="0">
              <a:ln>
                <a:noFill/>
              </a:ln>
              <a:solidFill>
                <a:srgbClr val="404040"/>
              </a:solidFill>
              <a:effectLst/>
              <a:uLnTx/>
              <a:uFillTx/>
              <a:latin typeface="Trebuchet MS" panose="020B0603020202020204"/>
            </a:endParaRPr>
          </a:p>
        </p:txBody>
      </p:sp>
      <p:grpSp>
        <p:nvGrpSpPr>
          <p:cNvPr id="8" name="Group 22"/>
          <p:cNvGrpSpPr>
            <a:grpSpLocks/>
          </p:cNvGrpSpPr>
          <p:nvPr/>
        </p:nvGrpSpPr>
        <p:grpSpPr bwMode="auto">
          <a:xfrm>
            <a:off x="3685309" y="941091"/>
            <a:ext cx="5984298" cy="5303261"/>
            <a:chOff x="1157" y="482"/>
            <a:chExt cx="4581" cy="3492"/>
          </a:xfrm>
        </p:grpSpPr>
        <p:sp>
          <p:nvSpPr>
            <p:cNvPr id="9" name="AutoShape 13"/>
            <p:cNvSpPr>
              <a:spLocks noChangeArrowheads="1"/>
            </p:cNvSpPr>
            <p:nvPr/>
          </p:nvSpPr>
          <p:spPr bwMode="auto">
            <a:xfrm rot="10800000">
              <a:off x="1157" y="3383"/>
              <a:ext cx="4581" cy="5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21 w 21600"/>
                <a:gd name="T13" fmla="*/ 2705 h 21600"/>
                <a:gd name="T14" fmla="*/ 18879 w 21600"/>
                <a:gd name="T15" fmla="*/ 18895 h 21600"/>
              </a:gdLst>
              <a:ahLst/>
              <a:cxnLst>
                <a:cxn ang="T8">
                  <a:pos x="T0" y="T1"/>
                </a:cxn>
                <a:cxn ang="T9">
                  <a:pos x="T2" y="T3"/>
                </a:cxn>
                <a:cxn ang="T10">
                  <a:pos x="T4" y="T5"/>
                </a:cxn>
                <a:cxn ang="T11">
                  <a:pos x="T6" y="T7"/>
                </a:cxn>
              </a:cxnLst>
              <a:rect l="T12" t="T13" r="T14" b="T15"/>
              <a:pathLst>
                <a:path w="21600" h="21600">
                  <a:moveTo>
                    <a:pt x="0" y="0"/>
                  </a:moveTo>
                  <a:lnTo>
                    <a:pt x="1838" y="21600"/>
                  </a:lnTo>
                  <a:lnTo>
                    <a:pt x="19762" y="21600"/>
                  </a:lnTo>
                  <a:lnTo>
                    <a:pt x="21600" y="0"/>
                  </a:lnTo>
                  <a:lnTo>
                    <a:pt x="0" y="0"/>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nvGrpSpPr>
            <p:cNvPr id="10" name="Group 21"/>
            <p:cNvGrpSpPr>
              <a:grpSpLocks/>
            </p:cNvGrpSpPr>
            <p:nvPr/>
          </p:nvGrpSpPr>
          <p:grpSpPr bwMode="auto">
            <a:xfrm>
              <a:off x="1550" y="482"/>
              <a:ext cx="3810" cy="3413"/>
              <a:chOff x="1550" y="482"/>
              <a:chExt cx="3810" cy="3413"/>
            </a:xfrm>
          </p:grpSpPr>
          <p:sp>
            <p:nvSpPr>
              <p:cNvPr id="12" name="AutoShape 8"/>
              <p:cNvSpPr>
                <a:spLocks noChangeArrowheads="1"/>
              </p:cNvSpPr>
              <p:nvPr/>
            </p:nvSpPr>
            <p:spPr bwMode="auto">
              <a:xfrm>
                <a:off x="2986" y="482"/>
                <a:ext cx="956" cy="771"/>
              </a:xfrm>
              <a:prstGeom prst="triangle">
                <a:avLst>
                  <a:gd name="adj" fmla="val 50000"/>
                </a:avLst>
              </a:prstGeom>
              <a:solidFill>
                <a:srgbClr val="FF0000"/>
              </a:soli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r-TR" sz="1800" b="0" i="0" u="none" strike="noStrike" kern="0" cap="none" spc="0" normalizeH="0" baseline="0" noProof="0">
                  <a:ln>
                    <a:noFill/>
                  </a:ln>
                  <a:solidFill>
                    <a:prstClr val="black"/>
                  </a:solidFill>
                  <a:effectLst>
                    <a:outerShdw blurRad="38100" dist="38100" dir="2700000" algn="tl">
                      <a:srgbClr val="FFFFFF"/>
                    </a:outerShdw>
                  </a:effectLst>
                  <a:uLnTx/>
                  <a:uFillTx/>
                  <a:latin typeface="Arial" charset="0"/>
                  <a:cs typeface="Arial" charset="0"/>
                </a:endParaRPr>
              </a:p>
            </p:txBody>
          </p:sp>
          <p:sp>
            <p:nvSpPr>
              <p:cNvPr id="13" name="Line 4"/>
              <p:cNvSpPr>
                <a:spLocks noChangeShapeType="1"/>
              </p:cNvSpPr>
              <p:nvPr/>
            </p:nvSpPr>
            <p:spPr bwMode="auto">
              <a:xfrm>
                <a:off x="2986" y="1231"/>
                <a:ext cx="954"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4" name="Line 5"/>
              <p:cNvSpPr>
                <a:spLocks noChangeShapeType="1"/>
              </p:cNvSpPr>
              <p:nvPr/>
            </p:nvSpPr>
            <p:spPr bwMode="auto">
              <a:xfrm>
                <a:off x="2667" y="1737"/>
                <a:ext cx="159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 name="Line 6"/>
              <p:cNvSpPr>
                <a:spLocks noChangeShapeType="1"/>
              </p:cNvSpPr>
              <p:nvPr/>
            </p:nvSpPr>
            <p:spPr bwMode="auto">
              <a:xfrm>
                <a:off x="2303" y="2286"/>
                <a:ext cx="2313"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 name="Line 7"/>
              <p:cNvSpPr>
                <a:spLocks noChangeShapeType="1"/>
              </p:cNvSpPr>
              <p:nvPr/>
            </p:nvSpPr>
            <p:spPr bwMode="auto">
              <a:xfrm>
                <a:off x="1944" y="2831"/>
                <a:ext cx="3039"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7" name="AutoShape 9"/>
              <p:cNvSpPr>
                <a:spLocks noChangeArrowheads="1"/>
              </p:cNvSpPr>
              <p:nvPr/>
            </p:nvSpPr>
            <p:spPr bwMode="auto">
              <a:xfrm rot="10800000">
                <a:off x="2650" y="1231"/>
                <a:ext cx="1628" cy="5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60 w 21600"/>
                  <a:gd name="T13" fmla="*/ 4066 h 21600"/>
                  <a:gd name="T14" fmla="*/ 17540 w 21600"/>
                  <a:gd name="T15" fmla="*/ 17534 h 21600"/>
                </a:gdLst>
                <a:ahLst/>
                <a:cxnLst>
                  <a:cxn ang="T8">
                    <a:pos x="T0" y="T1"/>
                  </a:cxn>
                  <a:cxn ang="T9">
                    <a:pos x="T2" y="T3"/>
                  </a:cxn>
                  <a:cxn ang="T10">
                    <a:pos x="T4" y="T5"/>
                  </a:cxn>
                  <a:cxn ang="T11">
                    <a:pos x="T6" y="T7"/>
                  </a:cxn>
                </a:cxnLst>
                <a:rect l="T12" t="T13" r="T14" b="T15"/>
                <a:pathLst>
                  <a:path w="21600" h="21600">
                    <a:moveTo>
                      <a:pt x="0" y="0"/>
                    </a:moveTo>
                    <a:lnTo>
                      <a:pt x="4516" y="21600"/>
                    </a:lnTo>
                    <a:lnTo>
                      <a:pt x="17084"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8" name="AutoShape 10"/>
              <p:cNvSpPr>
                <a:spLocks noChangeArrowheads="1"/>
              </p:cNvSpPr>
              <p:nvPr/>
            </p:nvSpPr>
            <p:spPr bwMode="auto">
              <a:xfrm rot="10800000">
                <a:off x="2269" y="1737"/>
                <a:ext cx="2383" cy="5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17 w 21600"/>
                  <a:gd name="T13" fmla="*/ 3502 h 21600"/>
                  <a:gd name="T14" fmla="*/ 18083 w 21600"/>
                  <a:gd name="T15" fmla="*/ 18098 h 21600"/>
                </a:gdLst>
                <a:ahLst/>
                <a:cxnLst>
                  <a:cxn ang="T8">
                    <a:pos x="T0" y="T1"/>
                  </a:cxn>
                  <a:cxn ang="T9">
                    <a:pos x="T2" y="T3"/>
                  </a:cxn>
                  <a:cxn ang="T10">
                    <a:pos x="T4" y="T5"/>
                  </a:cxn>
                  <a:cxn ang="T11">
                    <a:pos x="T6" y="T7"/>
                  </a:cxn>
                </a:cxnLst>
                <a:rect l="T12" t="T13" r="T14" b="T15"/>
                <a:pathLst>
                  <a:path w="21600" h="21600">
                    <a:moveTo>
                      <a:pt x="0" y="0"/>
                    </a:moveTo>
                    <a:lnTo>
                      <a:pt x="3436" y="21600"/>
                    </a:lnTo>
                    <a:lnTo>
                      <a:pt x="18164" y="21600"/>
                    </a:lnTo>
                    <a:lnTo>
                      <a:pt x="2160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AutoShape 11"/>
              <p:cNvSpPr>
                <a:spLocks noChangeArrowheads="1"/>
              </p:cNvSpPr>
              <p:nvPr/>
            </p:nvSpPr>
            <p:spPr bwMode="auto">
              <a:xfrm rot="10800000">
                <a:off x="1918" y="2286"/>
                <a:ext cx="3084" cy="5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12 w 21600"/>
                  <a:gd name="T13" fmla="*/ 3012 h 21600"/>
                  <a:gd name="T14" fmla="*/ 18588 w 21600"/>
                  <a:gd name="T15" fmla="*/ 18588 h 21600"/>
                </a:gdLst>
                <a:ahLst/>
                <a:cxnLst>
                  <a:cxn ang="T8">
                    <a:pos x="T0" y="T1"/>
                  </a:cxn>
                  <a:cxn ang="T9">
                    <a:pos x="T2" y="T3"/>
                  </a:cxn>
                  <a:cxn ang="T10">
                    <a:pos x="T4" y="T5"/>
                  </a:cxn>
                  <a:cxn ang="T11">
                    <a:pos x="T6" y="T7"/>
                  </a:cxn>
                </a:cxnLst>
                <a:rect l="T12" t="T13" r="T14" b="T15"/>
                <a:pathLst>
                  <a:path w="21600" h="21600">
                    <a:moveTo>
                      <a:pt x="0" y="0"/>
                    </a:moveTo>
                    <a:lnTo>
                      <a:pt x="2430" y="21600"/>
                    </a:lnTo>
                    <a:lnTo>
                      <a:pt x="19170" y="21600"/>
                    </a:lnTo>
                    <a:lnTo>
                      <a:pt x="21600" y="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AutoShape 12"/>
              <p:cNvSpPr>
                <a:spLocks noChangeArrowheads="1"/>
              </p:cNvSpPr>
              <p:nvPr/>
            </p:nvSpPr>
            <p:spPr bwMode="auto">
              <a:xfrm rot="10800000">
                <a:off x="1550" y="2831"/>
                <a:ext cx="3810" cy="5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18 w 21600"/>
                  <a:gd name="T13" fmla="*/ 2799 h 21600"/>
                  <a:gd name="T14" fmla="*/ 18782 w 21600"/>
                  <a:gd name="T15" fmla="*/ 18801 h 21600"/>
                </a:gdLst>
                <a:ahLst/>
                <a:cxnLst>
                  <a:cxn ang="T8">
                    <a:pos x="T0" y="T1"/>
                  </a:cxn>
                  <a:cxn ang="T9">
                    <a:pos x="T2" y="T3"/>
                  </a:cxn>
                  <a:cxn ang="T10">
                    <a:pos x="T4" y="T5"/>
                  </a:cxn>
                  <a:cxn ang="T11">
                    <a:pos x="T6" y="T7"/>
                  </a:cxn>
                </a:cxnLst>
                <a:rect l="T12" t="T13" r="T14" b="T15"/>
                <a:pathLst>
                  <a:path w="21600" h="21600">
                    <a:moveTo>
                      <a:pt x="0" y="0"/>
                    </a:moveTo>
                    <a:lnTo>
                      <a:pt x="2035" y="21600"/>
                    </a:lnTo>
                    <a:lnTo>
                      <a:pt x="19565" y="21600"/>
                    </a:lnTo>
                    <a:lnTo>
                      <a:pt x="21600" y="0"/>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1" name="Text Box 14"/>
              <p:cNvSpPr txBox="1">
                <a:spLocks noChangeArrowheads="1"/>
              </p:cNvSpPr>
              <p:nvPr/>
            </p:nvSpPr>
            <p:spPr bwMode="auto">
              <a:xfrm>
                <a:off x="3132" y="950"/>
                <a:ext cx="71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tr-TR" altLang="tr-TR" sz="20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Misyon</a:t>
                </a:r>
              </a:p>
            </p:txBody>
          </p:sp>
          <p:sp>
            <p:nvSpPr>
              <p:cNvPr id="22" name="Text Box 15"/>
              <p:cNvSpPr txBox="1">
                <a:spLocks noChangeArrowheads="1"/>
              </p:cNvSpPr>
              <p:nvPr/>
            </p:nvSpPr>
            <p:spPr bwMode="auto">
              <a:xfrm>
                <a:off x="3180" y="1451"/>
                <a:ext cx="67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tr-TR" altLang="tr-TR" sz="20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Vizyon</a:t>
                </a:r>
              </a:p>
            </p:txBody>
          </p:sp>
          <p:sp>
            <p:nvSpPr>
              <p:cNvPr id="23" name="Text Box 16"/>
              <p:cNvSpPr txBox="1">
                <a:spLocks noChangeArrowheads="1"/>
              </p:cNvSpPr>
              <p:nvPr/>
            </p:nvSpPr>
            <p:spPr bwMode="auto">
              <a:xfrm>
                <a:off x="2797" y="1953"/>
                <a:ext cx="151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tr-TR" altLang="tr-TR" sz="2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Stratejik Amaçlar</a:t>
                </a:r>
              </a:p>
            </p:txBody>
          </p:sp>
          <p:sp>
            <p:nvSpPr>
              <p:cNvPr id="24" name="Text Box 17"/>
              <p:cNvSpPr txBox="1">
                <a:spLocks noChangeArrowheads="1"/>
              </p:cNvSpPr>
              <p:nvPr/>
            </p:nvSpPr>
            <p:spPr bwMode="auto">
              <a:xfrm>
                <a:off x="2797" y="2500"/>
                <a:ext cx="15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tr-TR" altLang="tr-TR" sz="20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Stratejik Hedefler</a:t>
                </a:r>
              </a:p>
            </p:txBody>
          </p:sp>
          <p:sp>
            <p:nvSpPr>
              <p:cNvPr id="25" name="Text Box 18"/>
              <p:cNvSpPr txBox="1">
                <a:spLocks noChangeArrowheads="1"/>
              </p:cNvSpPr>
              <p:nvPr/>
            </p:nvSpPr>
            <p:spPr bwMode="auto">
              <a:xfrm>
                <a:off x="2701" y="3047"/>
                <a:ext cx="186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tr-TR" altLang="tr-TR" sz="2000" b="1"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Performans Hedefleri</a:t>
                </a:r>
              </a:p>
            </p:txBody>
          </p:sp>
          <p:sp>
            <p:nvSpPr>
              <p:cNvPr id="26" name="Text Box 19"/>
              <p:cNvSpPr txBox="1">
                <a:spLocks noChangeArrowheads="1"/>
              </p:cNvSpPr>
              <p:nvPr/>
            </p:nvSpPr>
            <p:spPr bwMode="auto">
              <a:xfrm>
                <a:off x="2845" y="3640"/>
                <a:ext cx="144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tr-TR" altLang="tr-TR" sz="2000" b="1"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Faaliyet/Projeler</a:t>
                </a:r>
              </a:p>
            </p:txBody>
          </p:sp>
        </p:grpSp>
      </p:grpSp>
    </p:spTree>
    <p:extLst>
      <p:ext uri="{BB962C8B-B14F-4D97-AF65-F5344CB8AC3E}">
        <p14:creationId xmlns:p14="http://schemas.microsoft.com/office/powerpoint/2010/main" val="148218103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Misyon ve Vizyon</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grpSp>
        <p:nvGrpSpPr>
          <p:cNvPr id="23" name="Grup 22"/>
          <p:cNvGrpSpPr/>
          <p:nvPr/>
        </p:nvGrpSpPr>
        <p:grpSpPr>
          <a:xfrm>
            <a:off x="233713" y="994948"/>
            <a:ext cx="11586028" cy="5001584"/>
            <a:chOff x="101451" y="1091930"/>
            <a:chExt cx="11586028" cy="5001584"/>
          </a:xfrm>
        </p:grpSpPr>
        <p:sp>
          <p:nvSpPr>
            <p:cNvPr id="6" name="Yuvarlatılmış Dikdörtgen 5"/>
            <p:cNvSpPr/>
            <p:nvPr/>
          </p:nvSpPr>
          <p:spPr>
            <a:xfrm>
              <a:off x="101451" y="1091930"/>
              <a:ext cx="5618343" cy="5001584"/>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endParaRPr lang="tr-TR" sz="2300" b="1" i="1" dirty="0">
                <a:solidFill>
                  <a:prstClr val="black"/>
                </a:solidFill>
                <a:ea typeface="Trebuchet MS" panose="020B0603020202020204" pitchFamily="34" charset="0"/>
                <a:cs typeface="Trebuchet MS" panose="020B0603020202020204" pitchFamily="34" charset="0"/>
              </a:endParaRPr>
            </a:p>
          </p:txBody>
        </p:sp>
        <p:sp>
          <p:nvSpPr>
            <p:cNvPr id="17" name="Yuvarlatılmış Dikdörtgen 16"/>
            <p:cNvSpPr/>
            <p:nvPr/>
          </p:nvSpPr>
          <p:spPr>
            <a:xfrm>
              <a:off x="6069136" y="1091930"/>
              <a:ext cx="5618343" cy="5001584"/>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endParaRPr lang="tr-TR" sz="2300" b="1" i="1" dirty="0">
                <a:solidFill>
                  <a:prstClr val="black"/>
                </a:solidFill>
                <a:ea typeface="Trebuchet MS" panose="020B0603020202020204" pitchFamily="34" charset="0"/>
                <a:cs typeface="Trebuchet MS" panose="020B0603020202020204" pitchFamily="34" charset="0"/>
              </a:endParaRPr>
            </a:p>
          </p:txBody>
        </p:sp>
      </p:grpSp>
      <p:sp>
        <p:nvSpPr>
          <p:cNvPr id="9" name="Dikdörtgen 8"/>
          <p:cNvSpPr/>
          <p:nvPr/>
        </p:nvSpPr>
        <p:spPr>
          <a:xfrm>
            <a:off x="537561" y="2110745"/>
            <a:ext cx="5258497" cy="1384995"/>
          </a:xfrm>
          <a:prstGeom prst="rect">
            <a:avLst/>
          </a:prstGeom>
        </p:spPr>
        <p:txBody>
          <a:bodyPr wrap="square">
            <a:spAutoFit/>
          </a:bodyPr>
          <a:lstStyle/>
          <a:p>
            <a:pPr>
              <a:spcBef>
                <a:spcPct val="0"/>
              </a:spcBef>
              <a:defRPr/>
            </a:pPr>
            <a:r>
              <a:rPr lang="tr-TR" sz="2800" b="1" dirty="0">
                <a:solidFill>
                  <a:srgbClr val="FF0000"/>
                </a:solidFill>
                <a:effectLst>
                  <a:outerShdw blurRad="38100" dist="38100" dir="2700000" algn="tl">
                    <a:srgbClr val="C0C0C0"/>
                  </a:outerShdw>
                </a:effectLst>
              </a:rPr>
              <a:t>MİSYON</a:t>
            </a:r>
            <a:r>
              <a:rPr lang="tr-TR" sz="2800" dirty="0">
                <a:solidFill>
                  <a:srgbClr val="FF0000"/>
                </a:solidFill>
                <a:effectLst>
                  <a:outerShdw blurRad="38100" dist="38100" dir="2700000" algn="tl">
                    <a:srgbClr val="C0C0C0"/>
                  </a:outerShdw>
                </a:effectLst>
              </a:rPr>
              <a:t>: </a:t>
            </a:r>
            <a:r>
              <a:rPr lang="tr-TR" sz="2800" dirty="0" smtClean="0">
                <a:effectLst>
                  <a:outerShdw blurRad="38100" dist="38100" dir="2700000" algn="tl">
                    <a:srgbClr val="C0C0C0"/>
                  </a:outerShdw>
                </a:effectLst>
              </a:rPr>
              <a:t>NEDEN, NASIL, KİME, NE</a:t>
            </a:r>
            <a:r>
              <a:rPr lang="tr-TR" sz="2800" b="1" dirty="0" smtClean="0">
                <a:effectLst>
                  <a:outerShdw blurRad="38100" dist="38100" dir="2700000" algn="tl">
                    <a:srgbClr val="C0C0C0"/>
                  </a:outerShdw>
                </a:effectLst>
              </a:rPr>
              <a:t> </a:t>
            </a:r>
          </a:p>
          <a:p>
            <a:pPr>
              <a:spcBef>
                <a:spcPct val="0"/>
              </a:spcBef>
              <a:defRPr/>
            </a:pPr>
            <a:r>
              <a:rPr lang="tr-TR" sz="2800" b="1" dirty="0">
                <a:solidFill>
                  <a:srgbClr val="FF0000"/>
                </a:solidFill>
                <a:effectLst>
                  <a:outerShdw blurRad="38100" dist="38100" dir="2700000" algn="tl">
                    <a:srgbClr val="C0C0C0"/>
                  </a:outerShdw>
                </a:effectLst>
              </a:rPr>
              <a:t>V</a:t>
            </a:r>
            <a:r>
              <a:rPr lang="tr-TR" sz="2800" b="1" dirty="0" smtClean="0">
                <a:solidFill>
                  <a:srgbClr val="FF0000"/>
                </a:solidFill>
                <a:effectLst>
                  <a:outerShdw blurRad="38100" dist="38100" dir="2700000" algn="tl">
                    <a:srgbClr val="C0C0C0"/>
                  </a:outerShdw>
                </a:effectLst>
              </a:rPr>
              <a:t>aroluş </a:t>
            </a:r>
            <a:r>
              <a:rPr lang="tr-TR" sz="2800" b="1" dirty="0">
                <a:solidFill>
                  <a:srgbClr val="FF0000"/>
                </a:solidFill>
                <a:effectLst>
                  <a:outerShdw blurRad="38100" dist="38100" dir="2700000" algn="tl">
                    <a:srgbClr val="C0C0C0"/>
                  </a:outerShdw>
                </a:effectLst>
              </a:rPr>
              <a:t>amacını belirleyen bir görev bildirgesidir</a:t>
            </a:r>
            <a:r>
              <a:rPr lang="tr-TR" sz="2800" dirty="0">
                <a:solidFill>
                  <a:srgbClr val="FF0000"/>
                </a:solidFill>
                <a:effectLst>
                  <a:outerShdw blurRad="38100" dist="38100" dir="2700000" algn="tl">
                    <a:srgbClr val="C0C0C0"/>
                  </a:outerShdw>
                </a:effectLst>
              </a:rPr>
              <a:t>.</a:t>
            </a:r>
          </a:p>
        </p:txBody>
      </p:sp>
      <p:sp>
        <p:nvSpPr>
          <p:cNvPr id="10" name="Dikdörtgen 9"/>
          <p:cNvSpPr/>
          <p:nvPr/>
        </p:nvSpPr>
        <p:spPr>
          <a:xfrm>
            <a:off x="6129197" y="2189018"/>
            <a:ext cx="5690544" cy="2246769"/>
          </a:xfrm>
          <a:prstGeom prst="rect">
            <a:avLst/>
          </a:prstGeom>
        </p:spPr>
        <p:txBody>
          <a:bodyPr wrap="square">
            <a:spAutoFit/>
          </a:bodyPr>
          <a:lstStyle/>
          <a:p>
            <a:pPr marL="342900" lvl="0" indent="-342900" fontAlgn="base">
              <a:spcBef>
                <a:spcPct val="0"/>
              </a:spcBef>
              <a:spcAft>
                <a:spcPct val="0"/>
              </a:spcAft>
              <a:defRPr/>
            </a:pPr>
            <a:r>
              <a:rPr lang="tr-TR" sz="2800" b="1" dirty="0" smtClean="0">
                <a:solidFill>
                  <a:srgbClr val="FF0000"/>
                </a:solidFill>
                <a:effectLst>
                  <a:outerShdw blurRad="38100" dist="38100" dir="2700000" algn="tl">
                    <a:srgbClr val="C0C0C0"/>
                  </a:outerShdw>
                </a:effectLst>
                <a:latin typeface="Arial" charset="0"/>
                <a:cs typeface="Arial" charset="0"/>
              </a:rPr>
              <a:t>VİZYON: </a:t>
            </a:r>
            <a:r>
              <a:rPr lang="tr-TR" sz="2800" dirty="0" smtClean="0">
                <a:solidFill>
                  <a:prstClr val="black"/>
                </a:solidFill>
                <a:effectLst>
                  <a:outerShdw blurRad="38100" dist="38100" dir="2700000" algn="tl">
                    <a:srgbClr val="C0C0C0"/>
                  </a:outerShdw>
                </a:effectLst>
                <a:latin typeface="Arial" charset="0"/>
                <a:cs typeface="Arial" charset="0"/>
              </a:rPr>
              <a:t>Mevcut </a:t>
            </a:r>
            <a:r>
              <a:rPr lang="tr-TR" sz="2800" dirty="0">
                <a:solidFill>
                  <a:prstClr val="black"/>
                </a:solidFill>
                <a:effectLst>
                  <a:outerShdw blurRad="38100" dist="38100" dir="2700000" algn="tl">
                    <a:srgbClr val="C0C0C0"/>
                  </a:outerShdw>
                </a:effectLst>
                <a:latin typeface="Arial" charset="0"/>
                <a:cs typeface="Arial" charset="0"/>
              </a:rPr>
              <a:t>sorunların üstesinden gelinebildiği </a:t>
            </a:r>
            <a:r>
              <a:rPr lang="tr-TR" sz="2800" dirty="0" smtClean="0">
                <a:solidFill>
                  <a:prstClr val="black"/>
                </a:solidFill>
                <a:effectLst>
                  <a:outerShdw blurRad="38100" dist="38100" dir="2700000" algn="tl">
                    <a:srgbClr val="C0C0C0"/>
                  </a:outerShdw>
                </a:effectLst>
                <a:latin typeface="Arial" charset="0"/>
                <a:cs typeface="Arial" charset="0"/>
              </a:rPr>
              <a:t>takdirde, </a:t>
            </a:r>
            <a:r>
              <a:rPr lang="tr-TR" sz="2800" dirty="0">
                <a:solidFill>
                  <a:prstClr val="black"/>
                </a:solidFill>
                <a:effectLst>
                  <a:outerShdw blurRad="38100" dist="38100" dir="2700000" algn="tl">
                    <a:srgbClr val="C0C0C0"/>
                  </a:outerShdw>
                </a:effectLst>
                <a:latin typeface="Arial" charset="0"/>
                <a:cs typeface="Arial" charset="0"/>
              </a:rPr>
              <a:t>kurumun </a:t>
            </a:r>
            <a:r>
              <a:rPr lang="tr-TR" sz="2800" dirty="0">
                <a:solidFill>
                  <a:srgbClr val="080808"/>
                </a:solidFill>
                <a:effectLst>
                  <a:outerShdw blurRad="38100" dist="38100" dir="2700000" algn="tl">
                    <a:srgbClr val="C0C0C0"/>
                  </a:outerShdw>
                </a:effectLst>
                <a:latin typeface="Arial" charset="0"/>
                <a:cs typeface="Arial" charset="0"/>
              </a:rPr>
              <a:t>ideal olarak </a:t>
            </a:r>
            <a:r>
              <a:rPr lang="tr-TR" sz="2800" dirty="0" smtClean="0">
                <a:solidFill>
                  <a:srgbClr val="080808"/>
                </a:solidFill>
                <a:effectLst>
                  <a:outerShdw blurRad="38100" dist="38100" dir="2700000" algn="tl">
                    <a:srgbClr val="C0C0C0"/>
                  </a:outerShdw>
                </a:effectLst>
                <a:latin typeface="Arial" charset="0"/>
                <a:cs typeface="Arial" charset="0"/>
              </a:rPr>
              <a:t>bulunması arzulanan </a:t>
            </a:r>
            <a:r>
              <a:rPr lang="tr-TR" sz="2800" dirty="0">
                <a:solidFill>
                  <a:srgbClr val="080808"/>
                </a:solidFill>
                <a:effectLst>
                  <a:outerShdw blurRad="38100" dist="38100" dir="2700000" algn="tl">
                    <a:srgbClr val="C0C0C0"/>
                  </a:outerShdw>
                </a:effectLst>
                <a:latin typeface="Arial" charset="0"/>
                <a:cs typeface="Arial" charset="0"/>
              </a:rPr>
              <a:t>konum</a:t>
            </a:r>
            <a:r>
              <a:rPr lang="tr-TR" sz="2800" dirty="0">
                <a:solidFill>
                  <a:prstClr val="black"/>
                </a:solidFill>
                <a:effectLst>
                  <a:outerShdw blurRad="38100" dist="38100" dir="2700000" algn="tl">
                    <a:srgbClr val="C0C0C0"/>
                  </a:outerShdw>
                </a:effectLst>
                <a:latin typeface="Arial" charset="0"/>
                <a:cs typeface="Arial" charset="0"/>
              </a:rPr>
              <a:t>u anlatan kısa bir ifadedir.</a:t>
            </a:r>
            <a:endParaRPr lang="tr-TR" dirty="0">
              <a:solidFill>
                <a:prstClr val="black"/>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115319764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Temel Değerler</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grpSp>
        <p:nvGrpSpPr>
          <p:cNvPr id="3" name="Grup 2"/>
          <p:cNvGrpSpPr/>
          <p:nvPr/>
        </p:nvGrpSpPr>
        <p:grpSpPr>
          <a:xfrm>
            <a:off x="1567320" y="2104961"/>
            <a:ext cx="9057358" cy="2534545"/>
            <a:chOff x="1689696" y="1049412"/>
            <a:chExt cx="9700413" cy="5081363"/>
          </a:xfrm>
        </p:grpSpPr>
        <p:sp>
          <p:nvSpPr>
            <p:cNvPr id="6" name="Yuvarlatılmış Dikdörtgen 5"/>
            <p:cNvSpPr/>
            <p:nvPr/>
          </p:nvSpPr>
          <p:spPr>
            <a:xfrm>
              <a:off x="1689696" y="1049412"/>
              <a:ext cx="9700413" cy="5081363"/>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Metin kutusu 1"/>
            <p:cNvSpPr txBox="1"/>
            <p:nvPr/>
          </p:nvSpPr>
          <p:spPr>
            <a:xfrm>
              <a:off x="1925597" y="1913020"/>
              <a:ext cx="9228609" cy="2826060"/>
            </a:xfrm>
            <a:prstGeom prst="rect">
              <a:avLst/>
            </a:prstGeom>
            <a:noFill/>
          </p:spPr>
          <p:txBody>
            <a:bodyPr wrap="square" rtlCol="0">
              <a:spAutoFit/>
            </a:bodyPr>
            <a:lstStyle/>
            <a:p>
              <a:pPr marL="342900" indent="-342900" algn="just">
                <a:lnSpc>
                  <a:spcPct val="107000"/>
                </a:lnSpc>
                <a:buFont typeface="Wingdings" panose="05000000000000000000" pitchFamily="2" charset="2"/>
                <a:buChar char="Ø"/>
              </a:pPr>
              <a:r>
                <a:rPr lang="tr-TR" sz="4000" dirty="0" smtClean="0">
                  <a:solidFill>
                    <a:prstClr val="black"/>
                  </a:solidFill>
                  <a:ea typeface="Calibri" panose="020F0502020204030204" pitchFamily="34" charset="0"/>
                  <a:cs typeface="Times New Roman" panose="02020603050405020304" pitchFamily="18" charset="0"/>
                </a:rPr>
                <a:t>Kurumsal ilkeler, davranış kuralları, kurum kültürü, inanç ve yönetim biçimi</a:t>
              </a:r>
              <a:endParaRPr lang="tr-TR" sz="4000" dirty="0">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7730690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Amaç ve Hedefler</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6" name="Yuvarlatılmış Dikdörtgen 5"/>
          <p:cNvSpPr/>
          <p:nvPr/>
        </p:nvSpPr>
        <p:spPr>
          <a:xfrm>
            <a:off x="1579594" y="2074277"/>
            <a:ext cx="9057358" cy="2608188"/>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Metin kutusu 1"/>
          <p:cNvSpPr txBox="1"/>
          <p:nvPr/>
        </p:nvSpPr>
        <p:spPr>
          <a:xfrm>
            <a:off x="2743047" y="1947210"/>
            <a:ext cx="6705904" cy="2862322"/>
          </a:xfrm>
          <a:prstGeom prst="rect">
            <a:avLst/>
          </a:prstGeom>
          <a:noFill/>
        </p:spPr>
        <p:txBody>
          <a:bodyPr wrap="square" rtlCol="0">
            <a:spAutoFit/>
          </a:bodyPr>
          <a:lstStyle/>
          <a:p>
            <a:pPr marL="457200" indent="-457200" algn="just">
              <a:buFont typeface="Wingdings" panose="05000000000000000000" pitchFamily="2" charset="2"/>
              <a:buChar char="Ø"/>
            </a:pPr>
            <a:r>
              <a:rPr lang="tr-TR" sz="3600" dirty="0" smtClean="0">
                <a:solidFill>
                  <a:prstClr val="black"/>
                </a:solidFill>
              </a:rPr>
              <a:t>Kuruluşun misyon ve vizyonuna ulaşabilmesindeki en temel kavramlardır.</a:t>
            </a:r>
          </a:p>
          <a:p>
            <a:pPr marL="457200" indent="-457200" algn="just">
              <a:buFont typeface="Wingdings" panose="05000000000000000000" pitchFamily="2" charset="2"/>
              <a:buChar char="Ø"/>
            </a:pPr>
            <a:r>
              <a:rPr lang="tr-TR" sz="3600" dirty="0" smtClean="0">
                <a:solidFill>
                  <a:prstClr val="black"/>
                </a:solidFill>
              </a:rPr>
              <a:t>Orta ve uzun vadelidir.</a:t>
            </a:r>
          </a:p>
          <a:p>
            <a:pPr marL="457200" indent="-457200" algn="just">
              <a:buFont typeface="Wingdings" panose="05000000000000000000" pitchFamily="2" charset="2"/>
              <a:buChar char="Ø"/>
            </a:pPr>
            <a:r>
              <a:rPr lang="tr-TR" sz="3600" dirty="0" err="1" smtClean="0">
                <a:solidFill>
                  <a:prstClr val="black"/>
                </a:solidFill>
              </a:rPr>
              <a:t>Önceliklendirilir</a:t>
            </a:r>
            <a:r>
              <a:rPr lang="tr-TR" sz="3600" dirty="0" smtClean="0">
                <a:solidFill>
                  <a:prstClr val="black"/>
                </a:solidFill>
              </a:rPr>
              <a:t>.</a:t>
            </a:r>
            <a:endParaRPr lang="tr-TR" sz="3600" dirty="0">
              <a:solidFill>
                <a:prstClr val="black"/>
              </a:solidFill>
            </a:endParaRPr>
          </a:p>
        </p:txBody>
      </p:sp>
    </p:spTree>
    <p:extLst>
      <p:ext uri="{BB962C8B-B14F-4D97-AF65-F5344CB8AC3E}">
        <p14:creationId xmlns:p14="http://schemas.microsoft.com/office/powerpoint/2010/main" val="150823354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Temel Kavramlar</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2" name="Dikdörtgen 1"/>
          <p:cNvSpPr/>
          <p:nvPr/>
        </p:nvSpPr>
        <p:spPr>
          <a:xfrm>
            <a:off x="256308" y="804264"/>
            <a:ext cx="11679382" cy="56323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smtClean="0">
                <a:ln>
                  <a:noFill/>
                </a:ln>
                <a:solidFill>
                  <a:srgbClr val="FF0000"/>
                </a:solidFill>
                <a:effectLst/>
                <a:uLnTx/>
                <a:uFillTx/>
                <a:latin typeface="Calibri Light" panose="020F0302020204030204"/>
              </a:rPr>
              <a:t>Strateji: </a:t>
            </a:r>
            <a:r>
              <a:rPr kumimoji="0" lang="tr-TR" sz="3600" b="1" i="0" u="none" strike="noStrike" kern="0" cap="none" spc="0" normalizeH="0" baseline="0" noProof="0" dirty="0" smtClean="0">
                <a:ln>
                  <a:noFill/>
                </a:ln>
                <a:solidFill>
                  <a:prstClr val="black"/>
                </a:solidFill>
                <a:effectLst/>
                <a:uLnTx/>
                <a:uFillTx/>
                <a:latin typeface="Calibri Light" panose="020F0302020204030204"/>
              </a:rPr>
              <a:t>Önceden belirlenmiş olan hedeflere ulaşmak için izlenen yol.</a:t>
            </a:r>
            <a:br>
              <a:rPr kumimoji="0" lang="tr-TR" sz="3600" b="1" i="0" u="none" strike="noStrike" kern="0" cap="none" spc="0" normalizeH="0" baseline="0" noProof="0" dirty="0" smtClean="0">
                <a:ln>
                  <a:noFill/>
                </a:ln>
                <a:solidFill>
                  <a:prstClr val="black"/>
                </a:solidFill>
                <a:effectLst/>
                <a:uLnTx/>
                <a:uFillTx/>
                <a:latin typeface="Calibri Light" panose="020F0302020204030204"/>
              </a:rPr>
            </a:br>
            <a:r>
              <a:rPr kumimoji="0" lang="tr-TR" sz="3600" b="1" i="0" u="none" strike="noStrike" kern="0" cap="none" spc="0" normalizeH="0" baseline="0" noProof="0" dirty="0" smtClean="0">
                <a:ln>
                  <a:noFill/>
                </a:ln>
                <a:solidFill>
                  <a:srgbClr val="FF0000"/>
                </a:solidFill>
                <a:effectLst/>
                <a:uLnTx/>
                <a:uFillTx/>
                <a:latin typeface="Calibri Light" panose="020F0302020204030204"/>
              </a:rPr>
              <a:t>Stratejik Plan: </a:t>
            </a:r>
            <a:r>
              <a:rPr kumimoji="0" lang="tr-TR" sz="3600" b="1" i="0" u="none" strike="noStrike" kern="0" cap="none" spc="0" normalizeH="0" baseline="0" noProof="0" dirty="0" smtClean="0">
                <a:ln>
                  <a:noFill/>
                </a:ln>
                <a:solidFill>
                  <a:prstClr val="black"/>
                </a:solidFill>
                <a:effectLst/>
                <a:uLnTx/>
                <a:uFillTx/>
                <a:latin typeface="Calibri Light" panose="020F0302020204030204"/>
                <a:cs typeface="Arial" charset="0"/>
              </a:rPr>
              <a:t>Örgütün belirlediği hedeflere; hangi süre, kaynak ve yöntemlerle erişeceğini sistematik bir biçimde ortaya koyduğu orta ve uzun vadeli plan.</a:t>
            </a:r>
            <a:r>
              <a:rPr kumimoji="0" lang="tr-TR" sz="3600" b="1" i="0" u="none" strike="noStrike" kern="0" cap="none" spc="0" normalizeH="0" baseline="0" noProof="0" dirty="0" smtClean="0">
                <a:ln>
                  <a:noFill/>
                </a:ln>
                <a:solidFill>
                  <a:prstClr val="black"/>
                </a:solidFill>
                <a:effectLst/>
                <a:uLnTx/>
                <a:uFillTx/>
                <a:latin typeface="Calibri Light" panose="020F0302020204030204"/>
              </a:rPr>
              <a:t/>
            </a:r>
            <a:br>
              <a:rPr kumimoji="0" lang="tr-TR" sz="3600" b="1" i="0" u="none" strike="noStrike" kern="0" cap="none" spc="0" normalizeH="0" baseline="0" noProof="0" dirty="0" smtClean="0">
                <a:ln>
                  <a:noFill/>
                </a:ln>
                <a:solidFill>
                  <a:prstClr val="black"/>
                </a:solidFill>
                <a:effectLst/>
                <a:uLnTx/>
                <a:uFillTx/>
                <a:latin typeface="Calibri Light" panose="020F0302020204030204"/>
              </a:rPr>
            </a:br>
            <a:r>
              <a:rPr kumimoji="0" lang="tr-TR" sz="3600" b="1" i="0" u="none" strike="noStrike" kern="0" cap="none" spc="0" normalizeH="0" baseline="0" noProof="0" dirty="0" smtClean="0">
                <a:ln>
                  <a:noFill/>
                </a:ln>
                <a:solidFill>
                  <a:srgbClr val="FF0000"/>
                </a:solidFill>
                <a:effectLst/>
                <a:uLnTx/>
                <a:uFillTx/>
                <a:latin typeface="Calibri Light" panose="020F0302020204030204"/>
              </a:rPr>
              <a:t>Stratejik Yönetim: </a:t>
            </a:r>
            <a:r>
              <a:rPr kumimoji="0" lang="tr-TR" sz="3600" b="1" i="0" u="none" strike="noStrike" kern="0" cap="none" spc="0" normalizeH="0" baseline="0" noProof="0" dirty="0" smtClean="0">
                <a:ln>
                  <a:noFill/>
                </a:ln>
                <a:solidFill>
                  <a:prstClr val="black"/>
                </a:solidFill>
                <a:effectLst/>
                <a:uLnTx/>
                <a:uFillTx/>
                <a:latin typeface="Calibri Light" panose="020F0302020204030204"/>
                <a:cs typeface="Arial" charset="0"/>
              </a:rPr>
              <a:t>Kuruluşun mevcut durumu ile varoluş gerekçesinden hareketle ve geleceğe dönük bir bakış açısını içerecek şekilde; bütçesinin, uzun vadeli amaç ve hedefler doğrultusunda hazırlanması, uygulanması ile sonuçlarının izlenerek değerlendirilmesidir.</a:t>
            </a:r>
            <a:endParaRPr kumimoji="0" lang="tr-TR" sz="18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57928883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Örnek</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grpSp>
        <p:nvGrpSpPr>
          <p:cNvPr id="3" name="Grup 2"/>
          <p:cNvGrpSpPr/>
          <p:nvPr/>
        </p:nvGrpSpPr>
        <p:grpSpPr>
          <a:xfrm>
            <a:off x="1567320" y="1331710"/>
            <a:ext cx="9057358" cy="4529042"/>
            <a:chOff x="1689696" y="1049412"/>
            <a:chExt cx="9700413" cy="5081363"/>
          </a:xfrm>
        </p:grpSpPr>
        <p:sp>
          <p:nvSpPr>
            <p:cNvPr id="6" name="Yuvarlatılmış Dikdörtgen 5"/>
            <p:cNvSpPr/>
            <p:nvPr/>
          </p:nvSpPr>
          <p:spPr>
            <a:xfrm>
              <a:off x="1689696" y="1049412"/>
              <a:ext cx="9700413" cy="5081363"/>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Metin kutusu 1"/>
            <p:cNvSpPr txBox="1"/>
            <p:nvPr/>
          </p:nvSpPr>
          <p:spPr>
            <a:xfrm>
              <a:off x="1925597" y="1913020"/>
              <a:ext cx="9228609" cy="456673"/>
            </a:xfrm>
            <a:prstGeom prst="rect">
              <a:avLst/>
            </a:prstGeom>
            <a:noFill/>
          </p:spPr>
          <p:txBody>
            <a:bodyPr wrap="square" rtlCol="0">
              <a:spAutoFit/>
            </a:bodyPr>
            <a:lstStyle/>
            <a:p>
              <a:pPr>
                <a:lnSpc>
                  <a:spcPct val="107000"/>
                </a:lnSpc>
                <a:spcAft>
                  <a:spcPts val="800"/>
                </a:spcAft>
              </a:pPr>
              <a:endParaRPr lang="tr-TR" sz="2000" dirty="0">
                <a:solidFill>
                  <a:prstClr val="black"/>
                </a:solidFill>
                <a:ea typeface="Calibri" panose="020F0502020204030204" pitchFamily="34" charset="0"/>
                <a:cs typeface="Times New Roman" panose="02020603050405020304" pitchFamily="18" charset="0"/>
              </a:endParaRPr>
            </a:p>
          </p:txBody>
        </p:sp>
      </p:grpSp>
      <p:sp>
        <p:nvSpPr>
          <p:cNvPr id="4" name="Dikdörtgen 3"/>
          <p:cNvSpPr/>
          <p:nvPr/>
        </p:nvSpPr>
        <p:spPr>
          <a:xfrm>
            <a:off x="1787583" y="1491461"/>
            <a:ext cx="8837095" cy="3539430"/>
          </a:xfrm>
          <a:prstGeom prst="rect">
            <a:avLst/>
          </a:prstGeom>
        </p:spPr>
        <p:txBody>
          <a:bodyPr wrap="square">
            <a:spAutoFit/>
          </a:bodyPr>
          <a:lstStyle/>
          <a:p>
            <a:pPr>
              <a:buClr>
                <a:srgbClr val="3AFC0C"/>
              </a:buClr>
              <a:buFont typeface="Wingdings" panose="05000000000000000000" pitchFamily="2" charset="2"/>
              <a:buChar char="ü"/>
            </a:pPr>
            <a:r>
              <a:rPr lang="tr-TR" altLang="tr-TR" sz="2800" b="1" dirty="0">
                <a:solidFill>
                  <a:srgbClr val="000000"/>
                </a:solidFill>
              </a:rPr>
              <a:t>SAM 1 :</a:t>
            </a:r>
            <a:r>
              <a:rPr lang="tr-TR" altLang="tr-TR" sz="2800" dirty="0"/>
              <a:t> Eğitim kurumlarımızın iletişim ve bilgi teknolojileri altyapılarını AB düzeyine çıkarmak. </a:t>
            </a:r>
          </a:p>
          <a:p>
            <a:pPr lvl="1">
              <a:buClr>
                <a:srgbClr val="3AFC0C"/>
              </a:buClr>
              <a:buFont typeface="Wingdings" panose="05000000000000000000" pitchFamily="2" charset="2"/>
              <a:buChar char="ü"/>
            </a:pPr>
            <a:r>
              <a:rPr lang="tr-TR" altLang="tr-TR" sz="2400" dirty="0">
                <a:solidFill>
                  <a:srgbClr val="000000"/>
                </a:solidFill>
              </a:rPr>
              <a:t>SH 1.1 </a:t>
            </a:r>
            <a:r>
              <a:rPr lang="tr-TR" altLang="tr-TR" sz="2400" dirty="0"/>
              <a:t>Okulların %92’sinde </a:t>
            </a:r>
            <a:r>
              <a:rPr lang="tr-TR" altLang="tr-TR" sz="2400" dirty="0" err="1"/>
              <a:t>varolan</a:t>
            </a:r>
            <a:r>
              <a:rPr lang="tr-TR" altLang="tr-TR" sz="2400" dirty="0"/>
              <a:t> ADSL bağlantılarını, </a:t>
            </a:r>
            <a:r>
              <a:rPr lang="tr-TR" altLang="tr-TR" sz="2400" dirty="0" smtClean="0"/>
              <a:t>2028 </a:t>
            </a:r>
            <a:r>
              <a:rPr lang="tr-TR" altLang="tr-TR" sz="2400" dirty="0"/>
              <a:t>yılı sonunda %100 düzeyine çıkarmak.</a:t>
            </a:r>
          </a:p>
          <a:p>
            <a:pPr lvl="1">
              <a:buClr>
                <a:srgbClr val="3AFC0C"/>
              </a:buClr>
              <a:buFont typeface="Wingdings" panose="05000000000000000000" pitchFamily="2" charset="2"/>
              <a:buChar char="ü"/>
            </a:pPr>
            <a:r>
              <a:rPr lang="tr-TR" altLang="tr-TR" sz="2400" dirty="0">
                <a:solidFill>
                  <a:srgbClr val="000000"/>
                </a:solidFill>
              </a:rPr>
              <a:t>SH 1.2</a:t>
            </a:r>
            <a:r>
              <a:rPr lang="tr-TR" altLang="tr-TR" sz="2400" dirty="0"/>
              <a:t> </a:t>
            </a:r>
            <a:r>
              <a:rPr lang="tr-TR" altLang="tr-TR" sz="2400" dirty="0" smtClean="0"/>
              <a:t>2028 </a:t>
            </a:r>
            <a:r>
              <a:rPr lang="tr-TR" altLang="tr-TR" sz="2400" dirty="0"/>
              <a:t>yılı sonuna kadar mevcut bilgi sistemlerimizin tümünün </a:t>
            </a:r>
            <a:r>
              <a:rPr lang="tr-TR" altLang="tr-TR" sz="2000" dirty="0"/>
              <a:t>(</a:t>
            </a:r>
            <a:r>
              <a:rPr lang="tr-TR" altLang="tr-TR" sz="2000" dirty="0" err="1"/>
              <a:t>mebbis</a:t>
            </a:r>
            <a:r>
              <a:rPr lang="tr-TR" altLang="tr-TR" sz="2000" dirty="0"/>
              <a:t>, e-okul, e-performans, e-personel, e-evrak)</a:t>
            </a:r>
            <a:r>
              <a:rPr lang="tr-TR" altLang="tr-TR" sz="2400" dirty="0"/>
              <a:t>  tek çatı altında toplanmasını sağlamak.</a:t>
            </a:r>
          </a:p>
          <a:p>
            <a:pPr lvl="1">
              <a:buClr>
                <a:srgbClr val="3AFC0C"/>
              </a:buClr>
              <a:buFont typeface="Wingdings" panose="05000000000000000000" pitchFamily="2" charset="2"/>
              <a:buChar char="ü"/>
            </a:pPr>
            <a:r>
              <a:rPr lang="tr-TR" altLang="tr-TR" sz="2400" dirty="0">
                <a:solidFill>
                  <a:srgbClr val="000000"/>
                </a:solidFill>
              </a:rPr>
              <a:t>SH 1.3</a:t>
            </a:r>
            <a:r>
              <a:rPr lang="tr-TR" altLang="tr-TR" sz="2400" dirty="0"/>
              <a:t> Kurum çalışanlarının tümünün </a:t>
            </a:r>
            <a:r>
              <a:rPr lang="tr-TR" altLang="tr-TR" sz="2400" dirty="0" smtClean="0"/>
              <a:t>2028 </a:t>
            </a:r>
            <a:r>
              <a:rPr lang="tr-TR" altLang="tr-TR" sz="2400" dirty="0"/>
              <a:t>yılı sonuna kadar bilgi teknolojileri alanında sertifika sahibi olmasını sağlamak.</a:t>
            </a:r>
          </a:p>
        </p:txBody>
      </p:sp>
    </p:spTree>
    <p:extLst>
      <p:ext uri="{BB962C8B-B14F-4D97-AF65-F5344CB8AC3E}">
        <p14:creationId xmlns:p14="http://schemas.microsoft.com/office/powerpoint/2010/main" val="315112824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Performans Göstergesi</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2" name="Dikdörtgen 1"/>
          <p:cNvSpPr/>
          <p:nvPr/>
        </p:nvSpPr>
        <p:spPr>
          <a:xfrm>
            <a:off x="706582" y="1271357"/>
            <a:ext cx="10474036" cy="1815882"/>
          </a:xfrm>
          <a:prstGeom prst="rect">
            <a:avLst/>
          </a:prstGeom>
        </p:spPr>
        <p:txBody>
          <a:bodyPr wrap="square">
            <a:spAutoFit/>
          </a:bodyPr>
          <a:lstStyle/>
          <a:p>
            <a:pPr marL="342900" lvl="0" indent="-342900" defTabSz="457200" fontAlgn="base">
              <a:spcBef>
                <a:spcPts val="1000"/>
              </a:spcBef>
              <a:spcAft>
                <a:spcPct val="0"/>
              </a:spcAft>
              <a:buClr>
                <a:srgbClr val="3AFC0C"/>
              </a:buClr>
              <a:buSzPct val="80000"/>
              <a:buFont typeface="Wingdings" panose="05000000000000000000" pitchFamily="2" charset="2"/>
              <a:buChar char="ü"/>
            </a:pPr>
            <a:r>
              <a:rPr lang="tr-TR" altLang="tr-TR" sz="2800" dirty="0">
                <a:solidFill>
                  <a:srgbClr val="404040"/>
                </a:solidFill>
                <a:latin typeface="Trebuchet MS" panose="020B0603020202020204"/>
              </a:rPr>
              <a:t>Performans göstergesi, gerçekleşen sonuçların önceden belirlenen stratejik amaç ve hedeflerle ne ölçüde örtüştüğünün ortaya konulmasında kullanılır. Yani hedeflere ulaşmadaki başarımızı ölçebileceğimiz temel değerlerdir.</a:t>
            </a:r>
          </a:p>
        </p:txBody>
      </p:sp>
      <p:sp>
        <p:nvSpPr>
          <p:cNvPr id="3" name="Dikdörtgen 2"/>
          <p:cNvSpPr/>
          <p:nvPr/>
        </p:nvSpPr>
        <p:spPr>
          <a:xfrm>
            <a:off x="2632362" y="3110568"/>
            <a:ext cx="7786255" cy="2985433"/>
          </a:xfrm>
          <a:prstGeom prst="rect">
            <a:avLst/>
          </a:prstGeom>
        </p:spPr>
        <p:txBody>
          <a:bodyPr wrap="square">
            <a:spAutoFit/>
          </a:bodyPr>
          <a:lstStyle/>
          <a:p>
            <a:pPr lvl="0" fontAlgn="base">
              <a:spcBef>
                <a:spcPct val="0"/>
              </a:spcBef>
              <a:spcAft>
                <a:spcPct val="0"/>
              </a:spcAft>
            </a:pPr>
            <a:endParaRPr lang="tr-TR" altLang="tr-TR" sz="2000" dirty="0" smtClean="0">
              <a:solidFill>
                <a:prstClr val="black"/>
              </a:solidFill>
              <a:latin typeface="Times New Roman" panose="02020603050405020304" pitchFamily="18" charset="0"/>
              <a:cs typeface="Arial" panose="020B0604020202020204" pitchFamily="34" charset="0"/>
            </a:endParaRPr>
          </a:p>
          <a:p>
            <a:pPr lvl="0" fontAlgn="base">
              <a:spcBef>
                <a:spcPct val="0"/>
              </a:spcBef>
              <a:spcAft>
                <a:spcPct val="0"/>
              </a:spcAft>
              <a:buFontTx/>
              <a:buChar char="-"/>
            </a:pPr>
            <a:r>
              <a:rPr lang="tr-TR" altLang="tr-TR" sz="2400" dirty="0" smtClean="0">
                <a:solidFill>
                  <a:prstClr val="black"/>
                </a:solidFill>
                <a:latin typeface="Times New Roman" panose="02020603050405020304" pitchFamily="18" charset="0"/>
                <a:cs typeface="Arial" panose="020B0604020202020204" pitchFamily="34" charset="0"/>
              </a:rPr>
              <a:t>Sosyal etkinliklere katılan öğrenci oranı,</a:t>
            </a:r>
            <a:endParaRPr lang="tr-TR" altLang="tr-TR" sz="2400" dirty="0">
              <a:solidFill>
                <a:prstClr val="black"/>
              </a:solidFill>
              <a:latin typeface="Times New Roman" panose="02020603050405020304" pitchFamily="18" charset="0"/>
              <a:cs typeface="Arial" panose="020B0604020202020204" pitchFamily="34" charset="0"/>
            </a:endParaRPr>
          </a:p>
          <a:p>
            <a:pPr lvl="0" fontAlgn="base">
              <a:spcBef>
                <a:spcPct val="0"/>
              </a:spcBef>
              <a:spcAft>
                <a:spcPct val="0"/>
              </a:spcAft>
              <a:buFontTx/>
              <a:buChar char="-"/>
            </a:pPr>
            <a:r>
              <a:rPr lang="tr-TR" altLang="tr-TR" sz="2400" dirty="0" smtClean="0">
                <a:solidFill>
                  <a:prstClr val="black"/>
                </a:solidFill>
                <a:latin typeface="Times New Roman" panose="02020603050405020304" pitchFamily="18" charset="0"/>
                <a:cs typeface="Arial" panose="020B0604020202020204" pitchFamily="34" charset="0"/>
              </a:rPr>
              <a:t>Öğrenc</a:t>
            </a:r>
            <a:r>
              <a:rPr lang="tr-TR" altLang="tr-TR" sz="2400" dirty="0">
                <a:solidFill>
                  <a:prstClr val="black"/>
                </a:solidFill>
                <a:latin typeface="Times New Roman" panose="02020603050405020304" pitchFamily="18" charset="0"/>
                <a:cs typeface="Arial" panose="020B0604020202020204" pitchFamily="34" charset="0"/>
              </a:rPr>
              <a:t>i</a:t>
            </a:r>
            <a:r>
              <a:rPr lang="tr-TR" altLang="tr-TR" sz="2400" dirty="0" smtClean="0">
                <a:solidFill>
                  <a:prstClr val="black"/>
                </a:solidFill>
                <a:latin typeface="Times New Roman" panose="02020603050405020304" pitchFamily="18" charset="0"/>
                <a:cs typeface="Arial" panose="020B0604020202020204" pitchFamily="34" charset="0"/>
              </a:rPr>
              <a:t> </a:t>
            </a:r>
            <a:r>
              <a:rPr lang="tr-TR" altLang="tr-TR" sz="2400" dirty="0">
                <a:solidFill>
                  <a:prstClr val="black"/>
                </a:solidFill>
                <a:latin typeface="Times New Roman" panose="02020603050405020304" pitchFamily="18" charset="0"/>
                <a:cs typeface="Arial" panose="020B0604020202020204" pitchFamily="34" charset="0"/>
              </a:rPr>
              <a:t>başına </a:t>
            </a:r>
            <a:r>
              <a:rPr lang="tr-TR" altLang="tr-TR" sz="2400" dirty="0" smtClean="0">
                <a:solidFill>
                  <a:prstClr val="black"/>
                </a:solidFill>
                <a:latin typeface="Times New Roman" panose="02020603050405020304" pitchFamily="18" charset="0"/>
                <a:cs typeface="Arial" panose="020B0604020202020204" pitchFamily="34" charset="0"/>
              </a:rPr>
              <a:t>okunan kitap sayısı,</a:t>
            </a:r>
            <a:endParaRPr lang="tr-TR" altLang="tr-TR" sz="2400" dirty="0">
              <a:solidFill>
                <a:prstClr val="black"/>
              </a:solidFill>
              <a:latin typeface="Times New Roman" panose="02020603050405020304" pitchFamily="18" charset="0"/>
              <a:cs typeface="Arial" panose="020B0604020202020204" pitchFamily="34" charset="0"/>
            </a:endParaRPr>
          </a:p>
          <a:p>
            <a:pPr lvl="0" fontAlgn="base">
              <a:spcBef>
                <a:spcPct val="0"/>
              </a:spcBef>
              <a:spcAft>
                <a:spcPct val="0"/>
              </a:spcAft>
            </a:pPr>
            <a:r>
              <a:rPr lang="tr-TR" altLang="tr-TR" sz="2400" dirty="0">
                <a:solidFill>
                  <a:prstClr val="black"/>
                </a:solidFill>
                <a:latin typeface="Times New Roman" panose="02020603050405020304" pitchFamily="18" charset="0"/>
                <a:cs typeface="Arial" panose="020B0604020202020204" pitchFamily="34" charset="0"/>
              </a:rPr>
              <a:t>-Okullara yapılan ön başvuru ve kayıt sayıları,</a:t>
            </a:r>
          </a:p>
          <a:p>
            <a:pPr lvl="0" fontAlgn="base">
              <a:spcBef>
                <a:spcPct val="0"/>
              </a:spcBef>
              <a:spcAft>
                <a:spcPct val="0"/>
              </a:spcAft>
            </a:pPr>
            <a:r>
              <a:rPr lang="tr-TR" altLang="tr-TR" sz="2400" dirty="0">
                <a:solidFill>
                  <a:prstClr val="black"/>
                </a:solidFill>
                <a:latin typeface="Times New Roman" panose="02020603050405020304" pitchFamily="18" charset="0"/>
                <a:cs typeface="Arial" panose="020B0604020202020204" pitchFamily="34" charset="0"/>
              </a:rPr>
              <a:t>-Yeni açılan okul/derslik sayıları,</a:t>
            </a:r>
          </a:p>
          <a:p>
            <a:pPr lvl="0" fontAlgn="base">
              <a:spcBef>
                <a:spcPct val="0"/>
              </a:spcBef>
              <a:spcAft>
                <a:spcPct val="0"/>
              </a:spcAft>
              <a:buFontTx/>
              <a:buChar char="-"/>
            </a:pPr>
            <a:r>
              <a:rPr lang="tr-TR" altLang="tr-TR" sz="2400" dirty="0">
                <a:solidFill>
                  <a:prstClr val="black"/>
                </a:solidFill>
                <a:latin typeface="Times New Roman" panose="02020603050405020304" pitchFamily="18" charset="0"/>
                <a:cs typeface="Arial" panose="020B0604020202020204" pitchFamily="34" charset="0"/>
              </a:rPr>
              <a:t>Açılan modül sayısı,</a:t>
            </a:r>
          </a:p>
          <a:p>
            <a:pPr lvl="0" fontAlgn="base">
              <a:spcBef>
                <a:spcPct val="0"/>
              </a:spcBef>
              <a:spcAft>
                <a:spcPct val="0"/>
              </a:spcAft>
              <a:buFontTx/>
              <a:buChar char="-"/>
            </a:pPr>
            <a:r>
              <a:rPr lang="tr-TR" altLang="tr-TR" sz="2400" dirty="0">
                <a:solidFill>
                  <a:prstClr val="black"/>
                </a:solidFill>
                <a:latin typeface="Times New Roman" panose="02020603050405020304" pitchFamily="18" charset="0"/>
                <a:cs typeface="Arial" panose="020B0604020202020204" pitchFamily="34" charset="0"/>
              </a:rPr>
              <a:t>Düzenlenen konferans, seminer ve </a:t>
            </a:r>
            <a:r>
              <a:rPr lang="tr-TR" altLang="tr-TR" sz="2400" dirty="0" err="1">
                <a:solidFill>
                  <a:prstClr val="black"/>
                </a:solidFill>
                <a:latin typeface="Times New Roman" panose="02020603050405020304" pitchFamily="18" charset="0"/>
                <a:cs typeface="Arial" panose="020B0604020202020204" pitchFamily="34" charset="0"/>
              </a:rPr>
              <a:t>çalıştay</a:t>
            </a:r>
            <a:r>
              <a:rPr lang="tr-TR" altLang="tr-TR" sz="2400" dirty="0">
                <a:solidFill>
                  <a:prstClr val="black"/>
                </a:solidFill>
                <a:latin typeface="Times New Roman" panose="02020603050405020304" pitchFamily="18" charset="0"/>
                <a:cs typeface="Arial" panose="020B0604020202020204" pitchFamily="34" charset="0"/>
              </a:rPr>
              <a:t> sayısı,</a:t>
            </a:r>
          </a:p>
          <a:p>
            <a:pPr lvl="0" fontAlgn="base">
              <a:spcBef>
                <a:spcPct val="0"/>
              </a:spcBef>
              <a:spcAft>
                <a:spcPct val="0"/>
              </a:spcAft>
              <a:buFontTx/>
              <a:buChar char="-"/>
            </a:pPr>
            <a:r>
              <a:rPr lang="tr-TR" altLang="tr-TR" sz="2400" dirty="0">
                <a:solidFill>
                  <a:prstClr val="black"/>
                </a:solidFill>
                <a:latin typeface="Times New Roman" panose="02020603050405020304" pitchFamily="18" charset="0"/>
                <a:cs typeface="Arial" panose="020B0604020202020204" pitchFamily="34" charset="0"/>
              </a:rPr>
              <a:t>Üniversiteyi kazanan öğrenci sayısı,</a:t>
            </a:r>
            <a:endParaRPr lang="tr-TR" altLang="tr-TR" sz="2400"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631217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Stratejiler</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2" name="Dikdörtgen 1"/>
          <p:cNvSpPr/>
          <p:nvPr/>
        </p:nvSpPr>
        <p:spPr>
          <a:xfrm>
            <a:off x="491835" y="1530772"/>
            <a:ext cx="11208327" cy="3431709"/>
          </a:xfrm>
          <a:prstGeom prst="rect">
            <a:avLst/>
          </a:prstGeom>
        </p:spPr>
        <p:txBody>
          <a:bodyPr wrap="square">
            <a:spAutoFit/>
          </a:bodyPr>
          <a:lstStyle/>
          <a:p>
            <a:pPr marL="342900" lvl="0" indent="-342900" defTabSz="457200">
              <a:spcBef>
                <a:spcPts val="1000"/>
              </a:spcBef>
              <a:buClr>
                <a:srgbClr val="90C226"/>
              </a:buClr>
              <a:buSzPct val="80000"/>
              <a:defRPr/>
            </a:pPr>
            <a:r>
              <a:rPr lang="tr-TR" sz="3200" dirty="0">
                <a:solidFill>
                  <a:prstClr val="black">
                    <a:lumMod val="75000"/>
                    <a:lumOff val="25000"/>
                  </a:prstClr>
                </a:solidFill>
                <a:effectLst>
                  <a:outerShdw blurRad="38100" dist="38100" dir="2700000" algn="tl">
                    <a:srgbClr val="C0C0C0"/>
                  </a:outerShdw>
                </a:effectLst>
                <a:latin typeface="Trebuchet MS" panose="020B0603020202020204"/>
              </a:rPr>
              <a:t>Kuruluşun amaç ve hedeflerine nasıl ulaşacağını gösteren kararlar bütünüdür. </a:t>
            </a:r>
            <a:r>
              <a:rPr lang="tr-TR" sz="3200" dirty="0" smtClean="0">
                <a:solidFill>
                  <a:prstClr val="black">
                    <a:lumMod val="75000"/>
                    <a:lumOff val="25000"/>
                  </a:prstClr>
                </a:solidFill>
                <a:effectLst>
                  <a:outerShdw blurRad="38100" dist="38100" dir="2700000" algn="tl">
                    <a:srgbClr val="C0C0C0"/>
                  </a:outerShdw>
                </a:effectLst>
                <a:latin typeface="Trebuchet MS" panose="020B0603020202020204"/>
              </a:rPr>
              <a:t>İzlenmesi gereken yol.</a:t>
            </a:r>
            <a:endParaRPr lang="tr-TR" sz="3200" dirty="0">
              <a:solidFill>
                <a:prstClr val="black">
                  <a:lumMod val="75000"/>
                  <a:lumOff val="25000"/>
                </a:prstClr>
              </a:solidFill>
              <a:effectLst>
                <a:outerShdw blurRad="38100" dist="38100" dir="2700000" algn="tl">
                  <a:srgbClr val="C0C0C0"/>
                </a:outerShdw>
              </a:effectLst>
              <a:latin typeface="Trebuchet MS" panose="020B0603020202020204"/>
            </a:endParaRPr>
          </a:p>
          <a:p>
            <a:pPr marL="342900" lvl="0" indent="-342900" defTabSz="457200">
              <a:spcBef>
                <a:spcPts val="1000"/>
              </a:spcBef>
              <a:buClr>
                <a:srgbClr val="3AFC0C"/>
              </a:buClr>
              <a:buSzPct val="80000"/>
              <a:buFont typeface="Wingdings" pitchFamily="2" charset="2"/>
              <a:buChar char="ü"/>
              <a:defRPr/>
            </a:pPr>
            <a:r>
              <a:rPr lang="tr-TR" sz="3200" b="1" dirty="0">
                <a:effectLst>
                  <a:outerShdw blurRad="38100" dist="38100" dir="2700000" algn="tl">
                    <a:srgbClr val="C0C0C0"/>
                  </a:outerShdw>
                </a:effectLst>
                <a:latin typeface="Trebuchet MS" panose="020B0603020202020204"/>
              </a:rPr>
              <a:t>Amaç ve hedeflere ulaşmak için neler yapılabilir?</a:t>
            </a:r>
          </a:p>
          <a:p>
            <a:pPr marL="342900" lvl="0" indent="-342900" defTabSz="457200">
              <a:spcBef>
                <a:spcPts val="1000"/>
              </a:spcBef>
              <a:buClr>
                <a:srgbClr val="3AFC0C"/>
              </a:buClr>
              <a:buSzPct val="80000"/>
              <a:buFont typeface="Wingdings" pitchFamily="2" charset="2"/>
              <a:buChar char="ü"/>
              <a:defRPr/>
            </a:pPr>
            <a:r>
              <a:rPr lang="tr-TR" sz="3200" b="1" dirty="0">
                <a:effectLst>
                  <a:outerShdw blurRad="38100" dist="38100" dir="2700000" algn="tl">
                    <a:srgbClr val="C0C0C0"/>
                  </a:outerShdw>
                </a:effectLst>
                <a:latin typeface="Trebuchet MS" panose="020B0603020202020204"/>
              </a:rPr>
              <a:t>Olası sorunlar nelerdir ve bu sorunları nasıl aşabiliriz?</a:t>
            </a:r>
          </a:p>
          <a:p>
            <a:pPr marL="342900" lvl="0" indent="-342900" defTabSz="457200">
              <a:spcBef>
                <a:spcPts val="1000"/>
              </a:spcBef>
              <a:buClr>
                <a:srgbClr val="3AFC0C"/>
              </a:buClr>
              <a:buSzPct val="80000"/>
              <a:buFont typeface="Wingdings" pitchFamily="2" charset="2"/>
              <a:buChar char="ü"/>
              <a:defRPr/>
            </a:pPr>
            <a:r>
              <a:rPr lang="tr-TR" sz="3200" b="1" dirty="0">
                <a:effectLst>
                  <a:outerShdw blurRad="38100" dist="38100" dir="2700000" algn="tl">
                    <a:srgbClr val="C0C0C0"/>
                  </a:outerShdw>
                </a:effectLst>
                <a:latin typeface="Trebuchet MS" panose="020B0603020202020204"/>
              </a:rPr>
              <a:t>Amaç ve hedeflere ulaşmak için izlenebilecek alternatif yol ve yöntemler nelerdir?</a:t>
            </a:r>
          </a:p>
        </p:txBody>
      </p:sp>
    </p:spTree>
    <p:extLst>
      <p:ext uri="{BB962C8B-B14F-4D97-AF65-F5344CB8AC3E}">
        <p14:creationId xmlns:p14="http://schemas.microsoft.com/office/powerpoint/2010/main" val="107719989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Örnek</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grpSp>
        <p:nvGrpSpPr>
          <p:cNvPr id="3" name="Grup 2"/>
          <p:cNvGrpSpPr/>
          <p:nvPr/>
        </p:nvGrpSpPr>
        <p:grpSpPr>
          <a:xfrm>
            <a:off x="1245794" y="1049412"/>
            <a:ext cx="9700413" cy="5081363"/>
            <a:chOff x="1689696" y="1049412"/>
            <a:chExt cx="9700413" cy="5081363"/>
          </a:xfrm>
        </p:grpSpPr>
        <p:sp>
          <p:nvSpPr>
            <p:cNvPr id="6" name="Yuvarlatılmış Dikdörtgen 5"/>
            <p:cNvSpPr/>
            <p:nvPr/>
          </p:nvSpPr>
          <p:spPr>
            <a:xfrm>
              <a:off x="1689696" y="1049412"/>
              <a:ext cx="9700413" cy="5081363"/>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Metin kutusu 1"/>
            <p:cNvSpPr txBox="1"/>
            <p:nvPr/>
          </p:nvSpPr>
          <p:spPr>
            <a:xfrm>
              <a:off x="2254291" y="2007672"/>
              <a:ext cx="8595770" cy="400110"/>
            </a:xfrm>
            <a:prstGeom prst="rect">
              <a:avLst/>
            </a:prstGeom>
            <a:noFill/>
          </p:spPr>
          <p:txBody>
            <a:bodyPr wrap="square" rtlCol="0">
              <a:spAutoFit/>
            </a:bodyPr>
            <a:lstStyle/>
            <a:p>
              <a:pPr marL="285750" indent="-285750" algn="just">
                <a:buFont typeface="Wingdings" panose="05000000000000000000" pitchFamily="2" charset="2"/>
                <a:buChar char="Ø"/>
              </a:pPr>
              <a:endParaRPr lang="tr-TR" sz="2000" dirty="0">
                <a:solidFill>
                  <a:prstClr val="black"/>
                </a:solidFill>
                <a:latin typeface="Calibri (Gövde)"/>
              </a:endParaRPr>
            </a:p>
          </p:txBody>
        </p:sp>
      </p:grpSp>
      <p:sp>
        <p:nvSpPr>
          <p:cNvPr id="4" name="Dikdörtgen 3"/>
          <p:cNvSpPr/>
          <p:nvPr/>
        </p:nvSpPr>
        <p:spPr>
          <a:xfrm>
            <a:off x="1689697" y="1575803"/>
            <a:ext cx="9767455" cy="3707682"/>
          </a:xfrm>
          <a:prstGeom prst="rect">
            <a:avLst/>
          </a:prstGeom>
        </p:spPr>
        <p:txBody>
          <a:bodyPr wrap="square">
            <a:spAutoFit/>
          </a:bodyPr>
          <a:lstStyle/>
          <a:p>
            <a:pPr marL="342900" lvl="0" indent="-342900" defTabSz="457200">
              <a:lnSpc>
                <a:spcPct val="90000"/>
              </a:lnSpc>
              <a:spcBef>
                <a:spcPts val="1000"/>
              </a:spcBef>
              <a:buClr>
                <a:srgbClr val="90C226"/>
              </a:buClr>
              <a:buSzPct val="80000"/>
              <a:defRPr/>
            </a:pPr>
            <a:r>
              <a:rPr lang="tr-TR" sz="2800" b="1" dirty="0" smtClean="0">
                <a:solidFill>
                  <a:srgbClr val="C00000"/>
                </a:solidFill>
                <a:effectLst>
                  <a:outerShdw blurRad="38100" dist="38100" dir="2700000" algn="tl">
                    <a:srgbClr val="C0C0C0"/>
                  </a:outerShdw>
                </a:effectLst>
                <a:latin typeface="Trebuchet MS" panose="020B0603020202020204"/>
              </a:rPr>
              <a:t>AMAÇ: </a:t>
            </a:r>
            <a:r>
              <a:rPr lang="tr-TR" sz="2800" b="1" dirty="0">
                <a:solidFill>
                  <a:prstClr val="black">
                    <a:lumMod val="75000"/>
                    <a:lumOff val="25000"/>
                  </a:prstClr>
                </a:solidFill>
                <a:effectLst>
                  <a:outerShdw blurRad="38100" dist="38100" dir="2700000" algn="tl">
                    <a:srgbClr val="C0C0C0"/>
                  </a:outerShdw>
                </a:effectLst>
                <a:latin typeface="Trebuchet MS" panose="020B0603020202020204"/>
              </a:rPr>
              <a:t>Verilen hizmetler tam ve zamanında yerine getirilerek, hizmet alanların memnuniyeti ve güveni sağlanacaktır. </a:t>
            </a:r>
            <a:r>
              <a:rPr lang="tr-TR" sz="2800" b="1" dirty="0">
                <a:solidFill>
                  <a:srgbClr val="000000"/>
                </a:solidFill>
                <a:effectLst>
                  <a:outerShdw blurRad="38100" dist="38100" dir="2700000" algn="tl">
                    <a:srgbClr val="C0C0C0"/>
                  </a:outerShdw>
                </a:effectLst>
                <a:latin typeface="Trebuchet MS" panose="020B0603020202020204"/>
              </a:rPr>
              <a:t>(Hizmet içi </a:t>
            </a:r>
            <a:r>
              <a:rPr lang="tr-TR" sz="2800" b="1" dirty="0" err="1">
                <a:solidFill>
                  <a:srgbClr val="000000"/>
                </a:solidFill>
                <a:effectLst>
                  <a:outerShdw blurRad="38100" dist="38100" dir="2700000" algn="tl">
                    <a:srgbClr val="C0C0C0"/>
                  </a:outerShdw>
                </a:effectLst>
                <a:latin typeface="Trebuchet MS" panose="020B0603020202020204"/>
              </a:rPr>
              <a:t>Eğit.D.Bşk</a:t>
            </a:r>
            <a:r>
              <a:rPr lang="tr-TR" sz="2800" b="1" dirty="0">
                <a:solidFill>
                  <a:srgbClr val="000000"/>
                </a:solidFill>
                <a:effectLst>
                  <a:outerShdw blurRad="38100" dist="38100" dir="2700000" algn="tl">
                    <a:srgbClr val="C0C0C0"/>
                  </a:outerShdw>
                </a:effectLst>
                <a:latin typeface="Trebuchet MS" panose="020B0603020202020204"/>
              </a:rPr>
              <a:t>.)</a:t>
            </a:r>
          </a:p>
          <a:p>
            <a:pPr marL="342900" lvl="0" indent="-342900" defTabSz="457200">
              <a:lnSpc>
                <a:spcPct val="90000"/>
              </a:lnSpc>
              <a:spcBef>
                <a:spcPts val="1000"/>
              </a:spcBef>
              <a:buClr>
                <a:srgbClr val="90C226"/>
              </a:buClr>
              <a:buSzPct val="80000"/>
              <a:defRPr/>
            </a:pPr>
            <a:r>
              <a:rPr lang="tr-TR" sz="2800" b="1" dirty="0">
                <a:solidFill>
                  <a:srgbClr val="C00000"/>
                </a:solidFill>
                <a:effectLst>
                  <a:outerShdw blurRad="38100" dist="38100" dir="2700000" algn="tl">
                    <a:srgbClr val="C0C0C0"/>
                  </a:outerShdw>
                </a:effectLst>
                <a:latin typeface="Trebuchet MS" panose="020B0603020202020204"/>
              </a:rPr>
              <a:t>Stratejiler;</a:t>
            </a:r>
          </a:p>
          <a:p>
            <a:pPr marL="342900" lvl="0" indent="-342900" defTabSz="457200">
              <a:lnSpc>
                <a:spcPct val="90000"/>
              </a:lnSpc>
              <a:spcBef>
                <a:spcPts val="1000"/>
              </a:spcBef>
              <a:buClr>
                <a:srgbClr val="3AFC0C"/>
              </a:buClr>
              <a:buSzPct val="80000"/>
              <a:buFont typeface="Wingdings" pitchFamily="2" charset="2"/>
              <a:buChar char="ü"/>
              <a:defRPr/>
            </a:pPr>
            <a:r>
              <a:rPr lang="tr-TR" sz="2800" dirty="0">
                <a:solidFill>
                  <a:prstClr val="black">
                    <a:lumMod val="75000"/>
                    <a:lumOff val="25000"/>
                  </a:prstClr>
                </a:solidFill>
                <a:effectLst>
                  <a:outerShdw blurRad="38100" dist="38100" dir="2700000" algn="tl">
                    <a:srgbClr val="C0C0C0"/>
                  </a:outerShdw>
                </a:effectLst>
                <a:latin typeface="Trebuchet MS" panose="020B0603020202020204"/>
              </a:rPr>
              <a:t>Hizmetlerin mümkün olduğunca yerinden karşılanması,</a:t>
            </a:r>
          </a:p>
          <a:p>
            <a:pPr marL="342900" lvl="0" indent="-342900" defTabSz="457200">
              <a:lnSpc>
                <a:spcPct val="90000"/>
              </a:lnSpc>
              <a:spcBef>
                <a:spcPts val="1000"/>
              </a:spcBef>
              <a:buClr>
                <a:srgbClr val="3AFC0C"/>
              </a:buClr>
              <a:buSzPct val="80000"/>
              <a:buFont typeface="Wingdings" pitchFamily="2" charset="2"/>
              <a:buChar char="ü"/>
              <a:defRPr/>
            </a:pPr>
            <a:r>
              <a:rPr lang="tr-TR" sz="2800" dirty="0">
                <a:solidFill>
                  <a:prstClr val="black">
                    <a:lumMod val="75000"/>
                    <a:lumOff val="25000"/>
                  </a:prstClr>
                </a:solidFill>
                <a:effectLst>
                  <a:outerShdw blurRad="38100" dist="38100" dir="2700000" algn="tl">
                    <a:srgbClr val="C0C0C0"/>
                  </a:outerShdw>
                </a:effectLst>
                <a:latin typeface="Trebuchet MS" panose="020B0603020202020204"/>
              </a:rPr>
              <a:t>Hizmetlerden yararlanmak isteyenlerin başvurularının web ortamında yapılmasının sağlanması,</a:t>
            </a:r>
          </a:p>
          <a:p>
            <a:pPr marL="342900" lvl="0" indent="-342900" defTabSz="457200">
              <a:lnSpc>
                <a:spcPct val="90000"/>
              </a:lnSpc>
              <a:spcBef>
                <a:spcPts val="1000"/>
              </a:spcBef>
              <a:buClr>
                <a:srgbClr val="3AFC0C"/>
              </a:buClr>
              <a:buSzPct val="80000"/>
              <a:buFont typeface="Wingdings" pitchFamily="2" charset="2"/>
              <a:buChar char="ü"/>
              <a:defRPr/>
            </a:pPr>
            <a:r>
              <a:rPr lang="tr-TR" sz="2800" dirty="0">
                <a:solidFill>
                  <a:prstClr val="black">
                    <a:lumMod val="75000"/>
                    <a:lumOff val="25000"/>
                  </a:prstClr>
                </a:solidFill>
                <a:effectLst>
                  <a:outerShdw blurRad="38100" dist="38100" dir="2700000" algn="tl">
                    <a:srgbClr val="C0C0C0"/>
                  </a:outerShdw>
                </a:effectLst>
                <a:latin typeface="Trebuchet MS" panose="020B0603020202020204"/>
              </a:rPr>
              <a:t>Eğiticiler için sertifikasyon sistemine geçilmesi, </a:t>
            </a:r>
            <a:r>
              <a:rPr lang="tr-TR" sz="2800" dirty="0" err="1">
                <a:solidFill>
                  <a:prstClr val="black">
                    <a:lumMod val="75000"/>
                    <a:lumOff val="25000"/>
                  </a:prstClr>
                </a:solidFill>
                <a:effectLst>
                  <a:outerShdw blurRad="38100" dist="38100" dir="2700000" algn="tl">
                    <a:srgbClr val="C0C0C0"/>
                  </a:outerShdw>
                </a:effectLst>
                <a:latin typeface="Trebuchet MS" panose="020B0603020202020204"/>
              </a:rPr>
              <a:t>vb</a:t>
            </a:r>
            <a:r>
              <a:rPr lang="tr-TR" sz="2800" dirty="0">
                <a:solidFill>
                  <a:prstClr val="black">
                    <a:lumMod val="75000"/>
                    <a:lumOff val="25000"/>
                  </a:prstClr>
                </a:solidFill>
                <a:effectLst>
                  <a:outerShdw blurRad="38100" dist="38100" dir="2700000" algn="tl">
                    <a:srgbClr val="C0C0C0"/>
                  </a:outerShdw>
                </a:effectLst>
                <a:latin typeface="Trebuchet MS" panose="020B0603020202020204"/>
              </a:rPr>
              <a:t>…</a:t>
            </a:r>
          </a:p>
        </p:txBody>
      </p:sp>
    </p:spTree>
    <p:extLst>
      <p:ext uri="{BB962C8B-B14F-4D97-AF65-F5344CB8AC3E}">
        <p14:creationId xmlns:p14="http://schemas.microsoft.com/office/powerpoint/2010/main" val="375793823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err="1" smtClean="0"/>
              <a:t>Maliyetlendirme</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6" name="Yuvarlatılmış Dikdörtgen 5"/>
          <p:cNvSpPr/>
          <p:nvPr/>
        </p:nvSpPr>
        <p:spPr>
          <a:xfrm>
            <a:off x="1579594" y="1350120"/>
            <a:ext cx="9057358" cy="4553589"/>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Metin kutusu 1"/>
          <p:cNvSpPr txBox="1"/>
          <p:nvPr/>
        </p:nvSpPr>
        <p:spPr>
          <a:xfrm>
            <a:off x="2092534" y="1766446"/>
            <a:ext cx="8021097" cy="3970318"/>
          </a:xfrm>
          <a:prstGeom prst="rect">
            <a:avLst/>
          </a:prstGeom>
          <a:noFill/>
        </p:spPr>
        <p:txBody>
          <a:bodyPr wrap="square" rtlCol="0">
            <a:spAutoFit/>
          </a:bodyPr>
          <a:lstStyle/>
          <a:p>
            <a:pPr marL="342900" indent="-342900">
              <a:buFont typeface="Wingdings" panose="05000000000000000000" pitchFamily="2" charset="2"/>
              <a:buChar char="Ø"/>
            </a:pPr>
            <a:r>
              <a:rPr lang="tr-TR" sz="2800" dirty="0" smtClean="0">
                <a:solidFill>
                  <a:prstClr val="black"/>
                </a:solidFill>
              </a:rPr>
              <a:t>Kurum bütçesinin ortaya konması, amaç ve hedeflerin maliyetlerinin çıkarılması, kaynakların </a:t>
            </a:r>
            <a:r>
              <a:rPr lang="tr-TR" sz="2800" dirty="0" err="1" smtClean="0">
                <a:solidFill>
                  <a:prstClr val="black"/>
                </a:solidFill>
              </a:rPr>
              <a:t>tablolaştırılması</a:t>
            </a:r>
            <a:r>
              <a:rPr lang="tr-TR" sz="2800" dirty="0" smtClean="0">
                <a:solidFill>
                  <a:prstClr val="black"/>
                </a:solidFill>
              </a:rPr>
              <a:t> ve genel bütçenin oluşturulması amaçlanmaktadır.</a:t>
            </a:r>
          </a:p>
          <a:p>
            <a:pPr marL="342900" indent="-342900">
              <a:buFont typeface="Wingdings" panose="05000000000000000000" pitchFamily="2" charset="2"/>
              <a:buChar char="Ø"/>
            </a:pPr>
            <a:endParaRPr lang="tr-TR" sz="2800" dirty="0">
              <a:solidFill>
                <a:prstClr val="black"/>
              </a:solidFill>
            </a:endParaRPr>
          </a:p>
          <a:p>
            <a:pPr marL="342900" indent="-342900">
              <a:buFont typeface="Wingdings" panose="05000000000000000000" pitchFamily="2" charset="2"/>
              <a:buChar char="Ø"/>
            </a:pPr>
            <a:r>
              <a:rPr lang="tr-TR" sz="2800" dirty="0" smtClean="0">
                <a:solidFill>
                  <a:prstClr val="black"/>
                </a:solidFill>
              </a:rPr>
              <a:t>Şeffaflığı sağlar,</a:t>
            </a:r>
          </a:p>
          <a:p>
            <a:pPr marL="342900" indent="-342900">
              <a:buFont typeface="Wingdings" panose="05000000000000000000" pitchFamily="2" charset="2"/>
              <a:buChar char="Ø"/>
            </a:pPr>
            <a:r>
              <a:rPr lang="tr-TR" sz="2800" dirty="0" smtClean="0">
                <a:solidFill>
                  <a:prstClr val="black"/>
                </a:solidFill>
              </a:rPr>
              <a:t>İkili bir yol sunar,</a:t>
            </a:r>
          </a:p>
          <a:p>
            <a:pPr marL="342900" indent="-342900">
              <a:buFont typeface="Wingdings" panose="05000000000000000000" pitchFamily="2" charset="2"/>
              <a:buChar char="Ø"/>
            </a:pPr>
            <a:r>
              <a:rPr lang="tr-TR" sz="2800" dirty="0" smtClean="0">
                <a:solidFill>
                  <a:prstClr val="black"/>
                </a:solidFill>
              </a:rPr>
              <a:t>Yardımcı bir araçtır,</a:t>
            </a:r>
          </a:p>
          <a:p>
            <a:pPr marL="342900" indent="-342900">
              <a:buFont typeface="Wingdings" panose="05000000000000000000" pitchFamily="2" charset="2"/>
              <a:buChar char="Ø"/>
            </a:pPr>
            <a:r>
              <a:rPr lang="tr-TR" sz="2800" dirty="0" smtClean="0">
                <a:solidFill>
                  <a:prstClr val="black"/>
                </a:solidFill>
              </a:rPr>
              <a:t>Gösterge ve kontrol aracıdır.</a:t>
            </a:r>
            <a:endParaRPr lang="tr-TR" sz="2800" dirty="0" smtClean="0">
              <a:solidFill>
                <a:prstClr val="black"/>
              </a:solidFill>
            </a:endParaRPr>
          </a:p>
        </p:txBody>
      </p:sp>
    </p:spTree>
    <p:extLst>
      <p:ext uri="{BB962C8B-B14F-4D97-AF65-F5344CB8AC3E}">
        <p14:creationId xmlns:p14="http://schemas.microsoft.com/office/powerpoint/2010/main" val="379606738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İzleme ve Değerlendirme</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6" name="Yuvarlatılmış Dikdörtgen 5"/>
          <p:cNvSpPr/>
          <p:nvPr/>
        </p:nvSpPr>
        <p:spPr>
          <a:xfrm>
            <a:off x="1579594" y="1350120"/>
            <a:ext cx="9057358" cy="4553589"/>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Metin kutusu 1"/>
          <p:cNvSpPr txBox="1"/>
          <p:nvPr/>
        </p:nvSpPr>
        <p:spPr>
          <a:xfrm>
            <a:off x="2092534" y="1766446"/>
            <a:ext cx="8021097" cy="2554545"/>
          </a:xfrm>
          <a:prstGeom prst="rect">
            <a:avLst/>
          </a:prstGeom>
          <a:noFill/>
        </p:spPr>
        <p:txBody>
          <a:bodyPr wrap="square" rtlCol="0">
            <a:spAutoFit/>
          </a:bodyPr>
          <a:lstStyle/>
          <a:p>
            <a:r>
              <a:rPr lang="tr-TR" sz="3200" b="1" dirty="0" smtClean="0"/>
              <a:t>Misyon, vizyon, temel değerler, amaçlar ve hedeflere ne ölçüde ulaşıldığını ortaya koyabilmek adına gerçekleştirilir.</a:t>
            </a:r>
          </a:p>
          <a:p>
            <a:r>
              <a:rPr lang="tr-TR" sz="3200" b="1" dirty="0" smtClean="0"/>
              <a:t>Kısacası, performansı değerlendirir.</a:t>
            </a:r>
          </a:p>
          <a:p>
            <a:r>
              <a:rPr lang="tr-TR" sz="3200" b="1" dirty="0" smtClean="0"/>
              <a:t>İzleme ve değerlendirme süreçleri</a:t>
            </a:r>
            <a:endParaRPr lang="tr-TR" sz="3200" b="1" dirty="0"/>
          </a:p>
        </p:txBody>
      </p:sp>
    </p:spTree>
    <p:extLst>
      <p:ext uri="{BB962C8B-B14F-4D97-AF65-F5344CB8AC3E}">
        <p14:creationId xmlns:p14="http://schemas.microsoft.com/office/powerpoint/2010/main" val="187752356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Önemli Not</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graphicFrame>
        <p:nvGraphicFramePr>
          <p:cNvPr id="9" name="Tablo 8"/>
          <p:cNvGraphicFramePr>
            <a:graphicFrameLocks noGrp="1"/>
          </p:cNvGraphicFramePr>
          <p:nvPr>
            <p:extLst>
              <p:ext uri="{D42A27DB-BD31-4B8C-83A1-F6EECF244321}">
                <p14:modId xmlns:p14="http://schemas.microsoft.com/office/powerpoint/2010/main" val="3736417406"/>
              </p:ext>
            </p:extLst>
          </p:nvPr>
        </p:nvGraphicFramePr>
        <p:xfrm>
          <a:off x="48073" y="778509"/>
          <a:ext cx="11388436" cy="5652562"/>
        </p:xfrm>
        <a:graphic>
          <a:graphicData uri="http://schemas.openxmlformats.org/drawingml/2006/table">
            <a:tbl>
              <a:tblPr/>
              <a:tblGrid>
                <a:gridCol w="3572036">
                  <a:extLst>
                    <a:ext uri="{9D8B030D-6E8A-4147-A177-3AD203B41FA5}">
                      <a16:colId xmlns:a16="http://schemas.microsoft.com/office/drawing/2014/main" xmlns="" val="2918378382"/>
                    </a:ext>
                  </a:extLst>
                </a:gridCol>
                <a:gridCol w="1338325">
                  <a:extLst>
                    <a:ext uri="{9D8B030D-6E8A-4147-A177-3AD203B41FA5}">
                      <a16:colId xmlns:a16="http://schemas.microsoft.com/office/drawing/2014/main" xmlns="" val="3915609726"/>
                    </a:ext>
                  </a:extLst>
                </a:gridCol>
                <a:gridCol w="1578295">
                  <a:extLst>
                    <a:ext uri="{9D8B030D-6E8A-4147-A177-3AD203B41FA5}">
                      <a16:colId xmlns:a16="http://schemas.microsoft.com/office/drawing/2014/main" xmlns="" val="46728976"/>
                    </a:ext>
                  </a:extLst>
                </a:gridCol>
                <a:gridCol w="979956">
                  <a:extLst>
                    <a:ext uri="{9D8B030D-6E8A-4147-A177-3AD203B41FA5}">
                      <a16:colId xmlns:a16="http://schemas.microsoft.com/office/drawing/2014/main" xmlns="" val="4052392218"/>
                    </a:ext>
                  </a:extLst>
                </a:gridCol>
                <a:gridCol w="979956">
                  <a:extLst>
                    <a:ext uri="{9D8B030D-6E8A-4147-A177-3AD203B41FA5}">
                      <a16:colId xmlns:a16="http://schemas.microsoft.com/office/drawing/2014/main" xmlns="" val="643846165"/>
                    </a:ext>
                  </a:extLst>
                </a:gridCol>
                <a:gridCol w="979956">
                  <a:extLst>
                    <a:ext uri="{9D8B030D-6E8A-4147-A177-3AD203B41FA5}">
                      <a16:colId xmlns:a16="http://schemas.microsoft.com/office/drawing/2014/main" xmlns="" val="3427680018"/>
                    </a:ext>
                  </a:extLst>
                </a:gridCol>
                <a:gridCol w="979956">
                  <a:extLst>
                    <a:ext uri="{9D8B030D-6E8A-4147-A177-3AD203B41FA5}">
                      <a16:colId xmlns:a16="http://schemas.microsoft.com/office/drawing/2014/main" xmlns="" val="1022424494"/>
                    </a:ext>
                  </a:extLst>
                </a:gridCol>
                <a:gridCol w="979956">
                  <a:extLst>
                    <a:ext uri="{9D8B030D-6E8A-4147-A177-3AD203B41FA5}">
                      <a16:colId xmlns:a16="http://schemas.microsoft.com/office/drawing/2014/main" xmlns="" val="2137688375"/>
                    </a:ext>
                  </a:extLst>
                </a:gridCol>
              </a:tblGrid>
              <a:tr h="251641">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dirty="0">
                          <a:solidFill>
                            <a:srgbClr val="FF0000"/>
                          </a:solidFill>
                          <a:effectLst/>
                          <a:latin typeface="Cambria" panose="02040503050406030204" pitchFamily="18" charset="0"/>
                          <a:ea typeface="Times New Roman" panose="02020603050405020304" pitchFamily="18" charset="0"/>
                          <a:cs typeface="Arial" panose="020B0604020202020204" pitchFamily="34" charset="0"/>
                        </a:rPr>
                        <a:t>Amaç</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fontAlgn="ctr">
                        <a:lnSpc>
                          <a:spcPct val="107000"/>
                        </a:lnSpc>
                        <a:spcAft>
                          <a:spcPts val="0"/>
                        </a:spcAft>
                      </a:pPr>
                      <a:r>
                        <a:rPr lang="tr-TR" sz="16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Amaç sayısının en az </a:t>
                      </a:r>
                      <a:r>
                        <a:rPr lang="tr-TR" sz="1600" b="1"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iki</a:t>
                      </a:r>
                      <a:r>
                        <a:rPr lang="tr-TR" sz="16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en fazla </a:t>
                      </a:r>
                      <a:r>
                        <a:rPr lang="tr-TR" sz="1600" b="1"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yedi</a:t>
                      </a:r>
                      <a:r>
                        <a:rPr lang="tr-TR" sz="16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olmalıdır.</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4122930318"/>
                  </a:ext>
                </a:extLst>
              </a:tr>
              <a:tr h="251641">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dirty="0">
                          <a:solidFill>
                            <a:srgbClr val="FF0000"/>
                          </a:solidFill>
                          <a:effectLst/>
                          <a:latin typeface="Cambria" panose="02040503050406030204" pitchFamily="18" charset="0"/>
                          <a:ea typeface="Times New Roman" panose="02020603050405020304" pitchFamily="18" charset="0"/>
                          <a:cs typeface="Arial" panose="020B0604020202020204" pitchFamily="34" charset="0"/>
                        </a:rPr>
                        <a:t>Hedef</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fontAlgn="ctr">
                        <a:lnSpc>
                          <a:spcPct val="107000"/>
                        </a:lnSpc>
                        <a:spcAft>
                          <a:spcPts val="0"/>
                        </a:spcAft>
                      </a:pPr>
                      <a:r>
                        <a:rPr lang="tr-TR" sz="16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Her bir amaca yönelik en az </a:t>
                      </a:r>
                      <a:r>
                        <a:rPr lang="tr-TR" sz="1600" b="1"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iki</a:t>
                      </a:r>
                      <a:r>
                        <a:rPr lang="tr-TR" sz="16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en fazla </a:t>
                      </a:r>
                      <a:r>
                        <a:rPr lang="tr-TR" sz="1600" b="1"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beş</a:t>
                      </a:r>
                      <a:r>
                        <a:rPr lang="tr-TR" sz="16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hedef belirlenir.</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370210006"/>
                  </a:ext>
                </a:extLst>
              </a:tr>
              <a:tr h="39684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dirty="0">
                          <a:solidFill>
                            <a:srgbClr val="FF0000"/>
                          </a:solidFill>
                          <a:effectLst/>
                          <a:latin typeface="Cambria" panose="02040503050406030204" pitchFamily="18" charset="0"/>
                          <a:ea typeface="Times New Roman" panose="02020603050405020304" pitchFamily="18" charset="0"/>
                          <a:cs typeface="Arial" panose="020B0604020202020204" pitchFamily="34" charset="0"/>
                        </a:rPr>
                        <a:t>Performans Göstergeleri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kern="1200"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H. Etkisi</a:t>
                      </a:r>
                      <a:r>
                        <a:rPr lang="tr-TR" sz="1600" kern="1200" baseline="0"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r>
                        <a:rPr lang="tr-TR" sz="1600" kern="1200"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kern="12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Başlangıç</a:t>
                      </a:r>
                      <a:r>
                        <a:rPr lang="tr-TR" sz="1600" kern="1200" baseline="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 Değ.</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1. Yıl</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4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2. Yıl</a:t>
                      </a:r>
                      <a:endParaRPr lang="tr-T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4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3. Yıl</a:t>
                      </a:r>
                      <a:endParaRPr lang="tr-T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400"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4. Yıl</a:t>
                      </a:r>
                      <a:endParaRPr lang="tr-T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400" kern="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5. Yıl</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xmlns="" val="3040997337"/>
                  </a:ext>
                </a:extLst>
              </a:tr>
              <a:tr h="251641">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a:solidFill>
                            <a:srgbClr val="FF0000"/>
                          </a:solidFill>
                          <a:effectLst/>
                          <a:latin typeface="Cambria" panose="02040503050406030204" pitchFamily="18" charset="0"/>
                          <a:ea typeface="Times New Roman" panose="02020603050405020304" pitchFamily="18" charset="0"/>
                          <a:cs typeface="Arial" panose="020B0604020202020204" pitchFamily="34" charset="0"/>
                        </a:rPr>
                        <a:t>PG 1.1.1 </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rowSpan="3" gridSpan="7">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fontAlgn="ctr">
                        <a:lnSpc>
                          <a:spcPct val="107000"/>
                        </a:lnSpc>
                        <a:spcAft>
                          <a:spcPts val="0"/>
                        </a:spcAft>
                      </a:pP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Performans göstergeleri, </a:t>
                      </a:r>
                      <a:r>
                        <a:rPr lang="tr-TR" sz="1600" kern="1200" dirty="0" err="1">
                          <a:solidFill>
                            <a:schemeClr val="tx1"/>
                          </a:solidFill>
                          <a:effectLst/>
                          <a:latin typeface="Cambria" panose="02040503050406030204" pitchFamily="18" charset="0"/>
                          <a:ea typeface="Times New Roman" panose="02020603050405020304" pitchFamily="18" charset="0"/>
                          <a:cs typeface="Arial" panose="020B0604020202020204" pitchFamily="34" charset="0"/>
                        </a:rPr>
                        <a:t>ölçülebilirliğin</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sağlanması için </a:t>
                      </a:r>
                      <a:r>
                        <a:rPr lang="tr-TR" sz="1600" b="1"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miktar ve zaman</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boyutunu içerecek şekilde ifade edilir. Bu çerçevede performans göstergeleri </a:t>
                      </a:r>
                      <a:r>
                        <a:rPr lang="tr-TR" sz="1600" b="1"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girdi, çıktı, sonuç, kalite ve verimlilik</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göstergeleri olarak sınıflandırılır</a:t>
                      </a:r>
                      <a:r>
                        <a:rPr lang="tr-TR" sz="1600" kern="1200"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a:t>
                      </a:r>
                      <a:endParaRPr lang="tr-TR"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lang="tr-TR"/>
                    </a:p>
                  </a:txBody>
                  <a:tcPr/>
                </a:tc>
                <a:tc rowSpan="3" hMerge="1">
                  <a:txBody>
                    <a:bodyPr/>
                    <a:lstStyle/>
                    <a:p>
                      <a:endParaRPr lang="tr-TR"/>
                    </a:p>
                  </a:txBody>
                  <a:tcPr/>
                </a:tc>
                <a:tc rowSpan="3" hMerge="1">
                  <a:txBody>
                    <a:bodyPr/>
                    <a:lstStyle/>
                    <a:p>
                      <a:endParaRPr lang="tr-TR"/>
                    </a:p>
                  </a:txBody>
                  <a:tcPr/>
                </a:tc>
                <a:tc rowSpan="3" hMerge="1">
                  <a:txBody>
                    <a:bodyPr/>
                    <a:lstStyle/>
                    <a:p>
                      <a:endParaRPr lang="tr-TR"/>
                    </a:p>
                  </a:txBody>
                  <a:tcPr/>
                </a:tc>
                <a:tc rowSpan="3" hMerge="1">
                  <a:txBody>
                    <a:bodyPr/>
                    <a:lstStyle/>
                    <a:p>
                      <a:endParaRPr lang="tr-TR"/>
                    </a:p>
                  </a:txBody>
                  <a:tcPr/>
                </a:tc>
                <a:tc rowSpan="3" hMerge="1">
                  <a:txBody>
                    <a:bodyPr/>
                    <a:lstStyle/>
                    <a:p>
                      <a:endParaRPr lang="tr-TR"/>
                    </a:p>
                  </a:txBody>
                  <a:tcPr/>
                </a:tc>
                <a:extLst>
                  <a:ext uri="{0D108BD9-81ED-4DB2-BD59-A6C34878D82A}">
                    <a16:rowId xmlns:a16="http://schemas.microsoft.com/office/drawing/2014/main" xmlns="" val="3885015726"/>
                  </a:ext>
                </a:extLst>
              </a:tr>
              <a:tr h="251641">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dirty="0">
                          <a:solidFill>
                            <a:srgbClr val="FF0000"/>
                          </a:solidFill>
                          <a:effectLst/>
                          <a:latin typeface="Cambria" panose="02040503050406030204" pitchFamily="18" charset="0"/>
                          <a:ea typeface="Times New Roman" panose="02020603050405020304" pitchFamily="18" charset="0"/>
                          <a:cs typeface="Arial" panose="020B0604020202020204" pitchFamily="34" charset="0"/>
                        </a:rPr>
                        <a:t>PG 1.1.2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xmlns="" val="1513378104"/>
                  </a:ext>
                </a:extLst>
              </a:tr>
              <a:tr h="251641">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dirty="0">
                          <a:solidFill>
                            <a:srgbClr val="FF0000"/>
                          </a:solidFill>
                          <a:effectLst/>
                          <a:latin typeface="Cambria" panose="02040503050406030204" pitchFamily="18" charset="0"/>
                          <a:ea typeface="Times New Roman" panose="02020603050405020304" pitchFamily="18" charset="0"/>
                          <a:cs typeface="Arial" panose="020B0604020202020204" pitchFamily="34" charset="0"/>
                        </a:rPr>
                        <a:t>PG 1.1.3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xmlns="" val="4059172108"/>
                  </a:ext>
                </a:extLst>
              </a:tr>
              <a:tr h="251641">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Sorumlu Birim</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fontAlgn="ctr">
                        <a:lnSpc>
                          <a:spcPct val="107000"/>
                        </a:lnSpc>
                        <a:spcAft>
                          <a:spcPts val="0"/>
                        </a:spcAft>
                      </a:pP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Hedefin gerçekleşmesinden sorumlu olan </a:t>
                      </a:r>
                      <a:r>
                        <a:rPr lang="tr-TR" sz="1600" b="1"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tek bir birime</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yer verilmeli.</a:t>
                      </a:r>
                      <a:endParaRPr lang="tr-TR"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094672509"/>
                  </a:ext>
                </a:extLst>
              </a:tr>
              <a:tr h="500054">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İş Birliği Yapılacak Birim(</a:t>
                      </a:r>
                      <a:r>
                        <a:rPr lang="tr-TR" sz="1600" b="1" kern="12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ler</a:t>
                      </a:r>
                      <a:r>
                        <a:rPr lang="tr-TR" sz="1600" b="1" kern="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fontAlgn="ctr">
                        <a:lnSpc>
                          <a:spcPct val="107000"/>
                        </a:lnSpc>
                        <a:spcAft>
                          <a:spcPts val="0"/>
                        </a:spcAft>
                      </a:pP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Hedefin gerçekleşmesinden sorumlu birimin iş birliği yapacağı </a:t>
                      </a:r>
                      <a:b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br>
                      <a:r>
                        <a:rPr lang="tr-TR" sz="1600" b="1"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birim/birimler</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e yer verilmeli.</a:t>
                      </a:r>
                      <a:endParaRPr lang="tr-TR"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571609228"/>
                  </a:ext>
                </a:extLst>
              </a:tr>
              <a:tr h="500054">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a:solidFill>
                            <a:srgbClr val="FF0000"/>
                          </a:solidFill>
                          <a:effectLst/>
                          <a:latin typeface="Cambria" panose="02040503050406030204" pitchFamily="18" charset="0"/>
                          <a:ea typeface="Times New Roman" panose="02020603050405020304" pitchFamily="18" charset="0"/>
                          <a:cs typeface="Arial" panose="020B0604020202020204" pitchFamily="34" charset="0"/>
                        </a:rPr>
                        <a:t>Stratejiler</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fontAlgn="ctr">
                        <a:lnSpc>
                          <a:spcPct val="107000"/>
                        </a:lnSpc>
                        <a:spcAft>
                          <a:spcPts val="0"/>
                        </a:spcAft>
                      </a:pP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Hedefin gerçekleşmesini etkileyebilecek </a:t>
                      </a:r>
                      <a:r>
                        <a:rPr lang="tr-TR" sz="1600" b="1"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en fazla beş</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b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b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temel </a:t>
                      </a:r>
                      <a:r>
                        <a:rPr lang="tr-TR" sz="1600" b="1"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stratejiye</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yer verilmeli.</a:t>
                      </a:r>
                      <a:endParaRPr lang="tr-TR"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493646996"/>
                  </a:ext>
                </a:extLst>
              </a:tr>
              <a:tr h="500054">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Riskler</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fontAlgn="ctr">
                        <a:lnSpc>
                          <a:spcPct val="107000"/>
                        </a:lnSpc>
                        <a:spcAft>
                          <a:spcPts val="0"/>
                        </a:spcAft>
                      </a:pP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Stratejik plan kapsamında idarelerin </a:t>
                      </a:r>
                      <a:r>
                        <a:rPr lang="tr-TR" sz="1600" u="sng"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asgari</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seviyede, hedefe ilişkin risk ifadesi belirlemelidir.</a:t>
                      </a:r>
                      <a:endParaRPr lang="tr-TR"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741582565"/>
                  </a:ext>
                </a:extLst>
              </a:tr>
              <a:tr h="748468">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Maliyet Tahmini</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fontAlgn="ctr">
                        <a:lnSpc>
                          <a:spcPct val="107000"/>
                        </a:lnSpc>
                        <a:spcAft>
                          <a:spcPts val="0"/>
                        </a:spcAft>
                      </a:pP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Bu aşamada idarenin bütçesi stratejik plandaki amaç ve hedeflerle ilişkilendirilir. İdareler, stratejik planlarında belirledikleri hedeflerin plan dönemi için </a:t>
                      </a:r>
                      <a:r>
                        <a:rPr lang="tr-TR" sz="1600" b="1"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tahmini maliyetini</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tespit eder.</a:t>
                      </a:r>
                      <a:endParaRPr lang="tr-TR"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749536079"/>
                  </a:ext>
                </a:extLst>
              </a:tr>
              <a:tr h="251641">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Tespitler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rowSpan="2" gridSpan="7">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fontAlgn="ctr">
                        <a:lnSpc>
                          <a:spcPct val="107000"/>
                        </a:lnSpc>
                        <a:spcAft>
                          <a:spcPts val="0"/>
                        </a:spcAft>
                      </a:pP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Durum analizi kapsamında gerçekleştirilen ayrıntılı çalışmalar sonucunda elde edilen </a:t>
                      </a:r>
                      <a:r>
                        <a:rPr lang="tr-TR" sz="1600" b="1"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bulgular</a:t>
                      </a:r>
                      <a:r>
                        <a:rPr lang="tr-TR" sz="1600" kern="1200"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tespitler ve karşılanması gereken ihtiyaçlar olarak özetlenir. Tespitler, ihtiyaçların gerekçesini oluşturur. İhtiyaçlar ise amaç ve hedeflerin dayanak noktasıdır. İhtiyaçlar tespitlerle uyumlu bir şekilde ve amaçlar ile hedefleri yönlendirebilecek nitelikte ifade edilir.</a:t>
                      </a:r>
                      <a:endParaRPr lang="tr-TR"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23" marR="106579" marT="3389"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xmlns="" val="3278125352"/>
                  </a:ext>
                </a:extLst>
              </a:tr>
              <a:tr h="993655">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ctr">
                        <a:lnSpc>
                          <a:spcPct val="107000"/>
                        </a:lnSpc>
                        <a:spcAft>
                          <a:spcPts val="0"/>
                        </a:spcAft>
                      </a:pPr>
                      <a:r>
                        <a:rPr lang="tr-TR" sz="1600" b="1" kern="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İhtiyaçlar</a:t>
                      </a:r>
                    </a:p>
                  </a:txBody>
                  <a:tcPr marL="64023" marR="106579" marT="3389"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xmlns="" val="1784703468"/>
                  </a:ext>
                </a:extLst>
              </a:tr>
            </a:tbl>
          </a:graphicData>
        </a:graphic>
      </p:graphicFrame>
    </p:spTree>
    <p:extLst>
      <p:ext uri="{BB962C8B-B14F-4D97-AF65-F5344CB8AC3E}">
        <p14:creationId xmlns:p14="http://schemas.microsoft.com/office/powerpoint/2010/main" val="40680113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grpSp>
        <p:nvGrpSpPr>
          <p:cNvPr id="3" name="Grup 2"/>
          <p:cNvGrpSpPr/>
          <p:nvPr/>
        </p:nvGrpSpPr>
        <p:grpSpPr>
          <a:xfrm>
            <a:off x="351384" y="509321"/>
            <a:ext cx="11212139" cy="5204101"/>
            <a:chOff x="1579594" y="730291"/>
            <a:chExt cx="9057358" cy="5076760"/>
          </a:xfrm>
        </p:grpSpPr>
        <p:sp>
          <p:nvSpPr>
            <p:cNvPr id="6" name="Yuvarlatılmış Dikdörtgen 5"/>
            <p:cNvSpPr/>
            <p:nvPr/>
          </p:nvSpPr>
          <p:spPr>
            <a:xfrm>
              <a:off x="1579594" y="730291"/>
              <a:ext cx="9057358" cy="5076760"/>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Metin kutusu 1"/>
            <p:cNvSpPr txBox="1"/>
            <p:nvPr/>
          </p:nvSpPr>
          <p:spPr>
            <a:xfrm>
              <a:off x="2134742" y="1197875"/>
              <a:ext cx="6326411" cy="461665"/>
            </a:xfrm>
            <a:prstGeom prst="rect">
              <a:avLst/>
            </a:prstGeom>
            <a:noFill/>
          </p:spPr>
          <p:txBody>
            <a:bodyPr wrap="square" rtlCol="0">
              <a:spAutoFit/>
            </a:bodyPr>
            <a:lstStyle/>
            <a:p>
              <a:pPr lvl="0"/>
              <a:endParaRPr lang="tr-TR" sz="2400" b="1" dirty="0"/>
            </a:p>
          </p:txBody>
        </p:sp>
      </p:grpSp>
      <p:sp>
        <p:nvSpPr>
          <p:cNvPr id="4" name="Dikdörtgen 3"/>
          <p:cNvSpPr/>
          <p:nvPr/>
        </p:nvSpPr>
        <p:spPr>
          <a:xfrm>
            <a:off x="2666208" y="2387320"/>
            <a:ext cx="10395930" cy="1200329"/>
          </a:xfrm>
          <a:prstGeom prst="rect">
            <a:avLst/>
          </a:prstGeom>
        </p:spPr>
        <p:txBody>
          <a:bodyPr wrap="square">
            <a:spAutoFit/>
          </a:bodyPr>
          <a:lstStyle/>
          <a:p>
            <a:pPr lvl="0" algn="just"/>
            <a:r>
              <a:rPr lang="tr-TR" sz="7200" b="1" dirty="0" smtClean="0">
                <a:latin typeface="Arial"/>
              </a:rPr>
              <a:t>TEŞEKKÜRLER</a:t>
            </a:r>
            <a:endParaRPr lang="tr-TR" sz="7200" b="1" dirty="0">
              <a:latin typeface="Arial"/>
            </a:endParaRPr>
          </a:p>
        </p:txBody>
      </p:sp>
    </p:spTree>
    <p:extLst>
      <p:ext uri="{BB962C8B-B14F-4D97-AF65-F5344CB8AC3E}">
        <p14:creationId xmlns:p14="http://schemas.microsoft.com/office/powerpoint/2010/main" val="2522546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Stratejik Planın Özellikleri ve Önemi</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6" name="Yuvarlatılmış Dikdörtgen 5"/>
          <p:cNvSpPr/>
          <p:nvPr/>
        </p:nvSpPr>
        <p:spPr>
          <a:xfrm>
            <a:off x="1689697" y="1029585"/>
            <a:ext cx="8812606" cy="5228848"/>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Metin kutusu 1"/>
          <p:cNvSpPr txBox="1"/>
          <p:nvPr/>
        </p:nvSpPr>
        <p:spPr>
          <a:xfrm>
            <a:off x="2567274" y="1364786"/>
            <a:ext cx="7057450" cy="4893647"/>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solidFill>
                  <a:prstClr val="black"/>
                </a:solidFill>
              </a:rPr>
              <a:t>Günü kurtarmaya değil, gelecek yönelimlidir.</a:t>
            </a:r>
          </a:p>
          <a:p>
            <a:pPr marL="342900" indent="-342900">
              <a:buFont typeface="Wingdings" panose="05000000000000000000" pitchFamily="2" charset="2"/>
              <a:buChar char="Ø"/>
            </a:pPr>
            <a:r>
              <a:rPr lang="tr-TR" sz="2400" dirty="0" smtClean="0">
                <a:solidFill>
                  <a:prstClr val="black"/>
                </a:solidFill>
              </a:rPr>
              <a:t>Bir şablon değil, kültür farklılıklarına ve çevreye göre farklılıklar gösteren özgün bir belgedir.</a:t>
            </a:r>
          </a:p>
          <a:p>
            <a:pPr marL="342900" indent="-342900">
              <a:buFont typeface="Wingdings" panose="05000000000000000000" pitchFamily="2" charset="2"/>
              <a:buChar char="Ø"/>
            </a:pPr>
            <a:r>
              <a:rPr lang="tr-TR" sz="2400" dirty="0" smtClean="0">
                <a:solidFill>
                  <a:prstClr val="black"/>
                </a:solidFill>
              </a:rPr>
              <a:t>Katılımcılık esastır.</a:t>
            </a:r>
          </a:p>
          <a:p>
            <a:pPr marL="342900" indent="-342900">
              <a:buFont typeface="Wingdings" panose="05000000000000000000" pitchFamily="2" charset="2"/>
              <a:buChar char="Ø"/>
            </a:pPr>
            <a:r>
              <a:rPr lang="tr-TR" sz="2400" dirty="0" smtClean="0">
                <a:solidFill>
                  <a:prstClr val="black"/>
                </a:solidFill>
              </a:rPr>
              <a:t>Hazırlanması değil, sahiplenilmesi önemlidir.</a:t>
            </a:r>
          </a:p>
          <a:p>
            <a:pPr marL="342900" indent="-342900">
              <a:buFont typeface="Wingdings" panose="05000000000000000000" pitchFamily="2" charset="2"/>
              <a:buChar char="Ø"/>
            </a:pPr>
            <a:r>
              <a:rPr lang="tr-TR" sz="2400" dirty="0" smtClean="0">
                <a:solidFill>
                  <a:prstClr val="black"/>
                </a:solidFill>
              </a:rPr>
              <a:t>Mevcut bütçeyi yönlendiren bir yapıdır.</a:t>
            </a:r>
          </a:p>
          <a:p>
            <a:pPr marL="342900" indent="-342900">
              <a:buFont typeface="Wingdings" panose="05000000000000000000" pitchFamily="2" charset="2"/>
              <a:buChar char="Ø"/>
            </a:pPr>
            <a:endParaRPr lang="tr-TR" sz="2400" dirty="0">
              <a:solidFill>
                <a:prstClr val="black"/>
              </a:solidFill>
            </a:endParaRPr>
          </a:p>
          <a:p>
            <a:pPr marL="342900" indent="-342900">
              <a:buFont typeface="Wingdings" panose="05000000000000000000" pitchFamily="2" charset="2"/>
              <a:buChar char="Ø"/>
            </a:pPr>
            <a:r>
              <a:rPr lang="tr-TR" sz="2400" dirty="0" smtClean="0">
                <a:solidFill>
                  <a:prstClr val="black"/>
                </a:solidFill>
              </a:rPr>
              <a:t>Üst politika belgeleri ile bağ kurar.</a:t>
            </a:r>
          </a:p>
          <a:p>
            <a:pPr marL="342900" indent="-342900">
              <a:buFont typeface="Wingdings" panose="05000000000000000000" pitchFamily="2" charset="2"/>
              <a:buChar char="Ø"/>
            </a:pPr>
            <a:r>
              <a:rPr lang="tr-TR" sz="2400" dirty="0" smtClean="0">
                <a:solidFill>
                  <a:prstClr val="black"/>
                </a:solidFill>
              </a:rPr>
              <a:t>Mali disiplini sağlar.</a:t>
            </a:r>
          </a:p>
          <a:p>
            <a:pPr marL="342900" indent="-342900">
              <a:buFont typeface="Wingdings" panose="05000000000000000000" pitchFamily="2" charset="2"/>
              <a:buChar char="Ø"/>
            </a:pPr>
            <a:r>
              <a:rPr lang="tr-TR" sz="2400" dirty="0" smtClean="0">
                <a:solidFill>
                  <a:prstClr val="black"/>
                </a:solidFill>
              </a:rPr>
              <a:t>İç ve dış paydaşların birleşmesini sağlar.</a:t>
            </a:r>
          </a:p>
          <a:p>
            <a:pPr marL="342900" indent="-342900">
              <a:buFont typeface="Wingdings" panose="05000000000000000000" pitchFamily="2" charset="2"/>
              <a:buChar char="Ø"/>
            </a:pPr>
            <a:r>
              <a:rPr lang="tr-TR" sz="2400" dirty="0" smtClean="0">
                <a:solidFill>
                  <a:prstClr val="black"/>
                </a:solidFill>
              </a:rPr>
              <a:t>İş birliğini artırır.</a:t>
            </a:r>
          </a:p>
          <a:p>
            <a:pPr marL="342900" indent="-342900">
              <a:buFont typeface="Wingdings" panose="05000000000000000000" pitchFamily="2" charset="2"/>
              <a:buChar char="Ø"/>
            </a:pPr>
            <a:r>
              <a:rPr lang="tr-TR" sz="2400" dirty="0" smtClean="0">
                <a:solidFill>
                  <a:prstClr val="black"/>
                </a:solidFill>
              </a:rPr>
              <a:t>Kurum kültürünü geliştirir, sorumluluk duygusunu artırır ve hesap verilebilirlik ilkesini geliştirir.</a:t>
            </a:r>
            <a:endParaRPr lang="tr-TR" sz="2400" dirty="0">
              <a:solidFill>
                <a:prstClr val="black"/>
              </a:solidFill>
            </a:endParaRPr>
          </a:p>
        </p:txBody>
      </p:sp>
    </p:spTree>
    <p:extLst>
      <p:ext uri="{BB962C8B-B14F-4D97-AF65-F5344CB8AC3E}">
        <p14:creationId xmlns:p14="http://schemas.microsoft.com/office/powerpoint/2010/main" val="107469001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Stratejik Yönetim</a:t>
            </a:r>
            <a:endParaRPr lang="tr-TR" sz="4000" dirty="0" smtClean="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pic>
        <p:nvPicPr>
          <p:cNvPr id="9" name="Resim 8">
            <a:extLst>
              <a:ext uri="{FF2B5EF4-FFF2-40B4-BE49-F238E27FC236}">
                <a16:creationId xmlns:a16="http://schemas.microsoft.com/office/drawing/2014/main" xmlns="" id="{8A3AECBD-E42D-4C34-B5F8-FE0882276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958" y="1924452"/>
            <a:ext cx="4762500" cy="3571875"/>
          </a:xfrm>
          <a:prstGeom prst="rect">
            <a:avLst/>
          </a:prstGeom>
        </p:spPr>
      </p:pic>
      <p:sp>
        <p:nvSpPr>
          <p:cNvPr id="10" name="AutoShape 6"/>
          <p:cNvSpPr>
            <a:spLocks/>
          </p:cNvSpPr>
          <p:nvPr/>
        </p:nvSpPr>
        <p:spPr bwMode="auto">
          <a:xfrm>
            <a:off x="2112636" y="1599929"/>
            <a:ext cx="1774775" cy="732234"/>
          </a:xfrm>
          <a:custGeom>
            <a:avLst/>
            <a:gdLst>
              <a:gd name="T0" fmla="*/ 1262063 w 21600"/>
              <a:gd name="T1" fmla="*/ 520700 h 21600"/>
              <a:gd name="T2" fmla="*/ 1262063 w 21600"/>
              <a:gd name="T3" fmla="*/ 520700 h 21600"/>
              <a:gd name="T4" fmla="*/ 1262063 w 21600"/>
              <a:gd name="T5" fmla="*/ 520700 h 21600"/>
              <a:gd name="T6" fmla="*/ 1262063 w 21600"/>
              <a:gd name="T7" fmla="*/ 520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F79646">
              <a:lumMod val="75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35689" tIns="35689" rIns="35689" bIns="35689"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marL="0" marR="0" lvl="0" indent="0" algn="ctr" defTabSz="410457" eaLnBrk="1" fontAlgn="base" latinLnBrk="0" hangingPunct="0">
              <a:lnSpc>
                <a:spcPct val="100000"/>
              </a:lnSpc>
              <a:spcBef>
                <a:spcPct val="0"/>
              </a:spcBef>
              <a:spcAft>
                <a:spcPct val="0"/>
              </a:spcAft>
              <a:buClrTx/>
              <a:buSzTx/>
              <a:buFontTx/>
              <a:buNone/>
              <a:tabLst/>
              <a:defRPr/>
            </a:pPr>
            <a:r>
              <a:rPr kumimoji="0" lang="tr-TR" altLang="tr-TR" sz="1900" b="1" i="0" u="none" strike="noStrike" kern="0" cap="none" spc="0" normalizeH="0" baseline="0" noProof="0" dirty="0">
                <a:ln>
                  <a:noFill/>
                </a:ln>
                <a:solidFill>
                  <a:prstClr val="black"/>
                </a:solidFill>
                <a:effectLst/>
                <a:uLnTx/>
                <a:uFillTx/>
                <a:ea typeface="MS PGothic" pitchFamily="34" charset="-128"/>
                <a:sym typeface="Avenir Next Medium" pitchFamily="1" charset="0"/>
              </a:rPr>
              <a:t>İzleme &amp;</a:t>
            </a:r>
          </a:p>
          <a:p>
            <a:pPr marL="0" marR="0" lvl="0" indent="0" algn="ctr" defTabSz="410457" eaLnBrk="1" fontAlgn="base" latinLnBrk="0" hangingPunct="0">
              <a:lnSpc>
                <a:spcPct val="100000"/>
              </a:lnSpc>
              <a:spcBef>
                <a:spcPct val="0"/>
              </a:spcBef>
              <a:spcAft>
                <a:spcPct val="0"/>
              </a:spcAft>
              <a:buClrTx/>
              <a:buSzTx/>
              <a:buFontTx/>
              <a:buNone/>
              <a:tabLst/>
              <a:defRPr/>
            </a:pPr>
            <a:r>
              <a:rPr kumimoji="0" lang="tr-TR" altLang="tr-TR" sz="1900" b="1" i="0" u="none" strike="noStrike" kern="0" cap="none" spc="0" normalizeH="0" baseline="0" noProof="0" dirty="0">
                <a:ln>
                  <a:noFill/>
                </a:ln>
                <a:solidFill>
                  <a:prstClr val="black"/>
                </a:solidFill>
                <a:effectLst/>
                <a:uLnTx/>
                <a:uFillTx/>
                <a:ea typeface="MS PGothic" pitchFamily="34" charset="-128"/>
                <a:sym typeface="Avenir Next Medium" pitchFamily="1" charset="0"/>
              </a:rPr>
              <a:t>Değerlendirme</a:t>
            </a:r>
            <a:endParaRPr kumimoji="0" lang="tr-TR" altLang="tr-TR" sz="3600" b="1" i="0" u="none" strike="noStrike" kern="0" cap="none" spc="0" normalizeH="0" baseline="0" noProof="0" dirty="0">
              <a:ln>
                <a:noFill/>
              </a:ln>
              <a:solidFill>
                <a:prstClr val="black"/>
              </a:solidFill>
              <a:effectLst/>
              <a:uLnTx/>
              <a:uFillTx/>
              <a:ea typeface="MS PGothic" pitchFamily="34" charset="-128"/>
              <a:sym typeface="Avenir Next Medium" pitchFamily="1" charset="0"/>
            </a:endParaRPr>
          </a:p>
        </p:txBody>
      </p:sp>
      <p:sp>
        <p:nvSpPr>
          <p:cNvPr id="13" name="AutoShape 3"/>
          <p:cNvSpPr>
            <a:spLocks/>
          </p:cNvSpPr>
          <p:nvPr/>
        </p:nvSpPr>
        <p:spPr bwMode="auto">
          <a:xfrm>
            <a:off x="7600986" y="1558335"/>
            <a:ext cx="1552975" cy="732234"/>
          </a:xfrm>
          <a:custGeom>
            <a:avLst/>
            <a:gdLst>
              <a:gd name="T0" fmla="*/ 779463 w 21600"/>
              <a:gd name="T1" fmla="*/ 520700 h 21600"/>
              <a:gd name="T2" fmla="*/ 779463 w 21600"/>
              <a:gd name="T3" fmla="*/ 520700 h 21600"/>
              <a:gd name="T4" fmla="*/ 779463 w 21600"/>
              <a:gd name="T5" fmla="*/ 520700 h 21600"/>
              <a:gd name="T6" fmla="*/ 779463 w 21600"/>
              <a:gd name="T7" fmla="*/ 520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35689" tIns="35689" rIns="35689" bIns="35689" anchor="ctr"/>
          <a:lstStyle/>
          <a:p>
            <a:pPr algn="ctr" defTabSz="410457" fontAlgn="base" hangingPunct="0">
              <a:spcBef>
                <a:spcPct val="0"/>
              </a:spcBef>
              <a:spcAft>
                <a:spcPct val="0"/>
              </a:spcAft>
              <a:defRPr/>
            </a:pPr>
            <a:r>
              <a:rPr lang="tr-TR" sz="1900" b="1" dirty="0">
                <a:solidFill>
                  <a:prstClr val="white"/>
                </a:solidFill>
                <a:ea typeface="ＭＳ Ｐゴシック" charset="0"/>
                <a:sym typeface="Avenir Next Medium" charset="0"/>
              </a:rPr>
              <a:t>Stratejik</a:t>
            </a:r>
          </a:p>
          <a:p>
            <a:pPr algn="ctr" defTabSz="410457" fontAlgn="base" hangingPunct="0">
              <a:spcBef>
                <a:spcPct val="0"/>
              </a:spcBef>
              <a:spcAft>
                <a:spcPct val="0"/>
              </a:spcAft>
              <a:defRPr/>
            </a:pPr>
            <a:r>
              <a:rPr lang="tr-TR" sz="1900" b="1" dirty="0">
                <a:solidFill>
                  <a:prstClr val="white"/>
                </a:solidFill>
                <a:ea typeface="ＭＳ Ｐゴシック" charset="0"/>
                <a:sym typeface="Avenir Next Medium" charset="0"/>
              </a:rPr>
              <a:t>Planlama</a:t>
            </a:r>
            <a:endParaRPr lang="tr-TR" sz="2500" b="1" dirty="0">
              <a:solidFill>
                <a:prstClr val="white"/>
              </a:solidFill>
              <a:ea typeface="ＭＳ Ｐゴシック" charset="0"/>
              <a:sym typeface="Avenir Next Medium" charset="0"/>
            </a:endParaRPr>
          </a:p>
        </p:txBody>
      </p:sp>
      <p:sp>
        <p:nvSpPr>
          <p:cNvPr id="14" name="AutoShape 4"/>
          <p:cNvSpPr>
            <a:spLocks/>
          </p:cNvSpPr>
          <p:nvPr/>
        </p:nvSpPr>
        <p:spPr bwMode="auto">
          <a:xfrm>
            <a:off x="8377473" y="4592742"/>
            <a:ext cx="1621007" cy="685404"/>
          </a:xfrm>
          <a:custGeom>
            <a:avLst/>
            <a:gdLst>
              <a:gd name="T0" fmla="*/ 899319 w 21600"/>
              <a:gd name="T1" fmla="*/ 285750 h 21600"/>
              <a:gd name="T2" fmla="*/ 899319 w 21600"/>
              <a:gd name="T3" fmla="*/ 285750 h 21600"/>
              <a:gd name="T4" fmla="*/ 899319 w 21600"/>
              <a:gd name="T5" fmla="*/ 285750 h 21600"/>
              <a:gd name="T6" fmla="*/ 899319 w 21600"/>
              <a:gd name="T7" fmla="*/ 2857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4F81BD">
              <a:lumMod val="75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35689" tIns="35689" rIns="35689" bIns="35689"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marL="0" marR="0" lvl="0" indent="0" algn="ctr" defTabSz="410457" eaLnBrk="1" fontAlgn="base" latinLnBrk="0" hangingPunct="0">
              <a:lnSpc>
                <a:spcPct val="100000"/>
              </a:lnSpc>
              <a:spcBef>
                <a:spcPct val="0"/>
              </a:spcBef>
              <a:spcAft>
                <a:spcPct val="0"/>
              </a:spcAft>
              <a:buClrTx/>
              <a:buSzTx/>
              <a:buFontTx/>
              <a:buNone/>
              <a:tabLst/>
              <a:defRPr/>
            </a:pPr>
            <a:r>
              <a:rPr kumimoji="0" lang="tr-TR" altLang="tr-TR" sz="1900" b="1" i="0" u="none" strike="noStrike" kern="0" cap="none" spc="0" normalizeH="0" baseline="0" noProof="0" dirty="0">
                <a:ln>
                  <a:noFill/>
                </a:ln>
                <a:solidFill>
                  <a:prstClr val="white"/>
                </a:solidFill>
                <a:effectLst/>
                <a:uLnTx/>
                <a:uFillTx/>
                <a:ea typeface="MS PGothic" pitchFamily="34" charset="-128"/>
                <a:sym typeface="Avenir Next Medium" pitchFamily="1" charset="0"/>
              </a:rPr>
              <a:t>Bütçeleme</a:t>
            </a:r>
            <a:endParaRPr kumimoji="0" lang="tr-TR" altLang="tr-TR" sz="3600" b="1" i="0" u="none" strike="noStrike" kern="0" cap="none" spc="0" normalizeH="0" baseline="0" noProof="0" dirty="0">
              <a:ln>
                <a:noFill/>
              </a:ln>
              <a:solidFill>
                <a:prstClr val="white"/>
              </a:solidFill>
              <a:effectLst/>
              <a:uLnTx/>
              <a:uFillTx/>
              <a:ea typeface="MS PGothic" pitchFamily="34" charset="-128"/>
              <a:sym typeface="Avenir Next Medium" pitchFamily="1" charset="0"/>
            </a:endParaRPr>
          </a:p>
        </p:txBody>
      </p:sp>
      <p:sp>
        <p:nvSpPr>
          <p:cNvPr id="15" name="AutoShape 5"/>
          <p:cNvSpPr>
            <a:spLocks/>
          </p:cNvSpPr>
          <p:nvPr/>
        </p:nvSpPr>
        <p:spPr bwMode="auto">
          <a:xfrm>
            <a:off x="1959410" y="4569327"/>
            <a:ext cx="1774775" cy="732234"/>
          </a:xfrm>
          <a:custGeom>
            <a:avLst/>
            <a:gdLst>
              <a:gd name="T0" fmla="*/ 855662 w 21600"/>
              <a:gd name="T1" fmla="*/ 285750 h 21600"/>
              <a:gd name="T2" fmla="*/ 855662 w 21600"/>
              <a:gd name="T3" fmla="*/ 285750 h 21600"/>
              <a:gd name="T4" fmla="*/ 855662 w 21600"/>
              <a:gd name="T5" fmla="*/ 285750 h 21600"/>
              <a:gd name="T6" fmla="*/ 855662 w 21600"/>
              <a:gd name="T7" fmla="*/ 2857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35689" tIns="35689" rIns="35689" bIns="35689" anchor="ctr"/>
          <a:lstStyle/>
          <a:p>
            <a:pPr algn="ctr" defTabSz="410457" fontAlgn="base" hangingPunct="0">
              <a:spcBef>
                <a:spcPct val="0"/>
              </a:spcBef>
              <a:spcAft>
                <a:spcPct val="0"/>
              </a:spcAft>
              <a:defRPr/>
            </a:pPr>
            <a:r>
              <a:rPr lang="tr-TR" sz="1900" b="1" dirty="0">
                <a:solidFill>
                  <a:prstClr val="white"/>
                </a:solidFill>
                <a:ea typeface="ＭＳ Ｐゴシック" charset="0"/>
                <a:sym typeface="Avenir Next Medium" charset="0"/>
              </a:rPr>
              <a:t>Uygulama</a:t>
            </a:r>
            <a:endParaRPr lang="tr-TR" sz="2500" b="1" dirty="0">
              <a:solidFill>
                <a:prstClr val="white"/>
              </a:solidFill>
              <a:ea typeface="ＭＳ Ｐゴシック" charset="0"/>
              <a:sym typeface="Avenir Next Medium" charset="0"/>
            </a:endParaRPr>
          </a:p>
        </p:txBody>
      </p:sp>
    </p:spTree>
    <p:extLst>
      <p:ext uri="{BB962C8B-B14F-4D97-AF65-F5344CB8AC3E}">
        <p14:creationId xmlns:p14="http://schemas.microsoft.com/office/powerpoint/2010/main" val="3804721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Temel Belgeler</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3" name="Dikdörtgen 2"/>
          <p:cNvSpPr/>
          <p:nvPr/>
        </p:nvSpPr>
        <p:spPr>
          <a:xfrm>
            <a:off x="623453" y="1091342"/>
            <a:ext cx="10945091" cy="4611519"/>
          </a:xfrm>
          <a:prstGeom prst="rect">
            <a:avLst/>
          </a:prstGeom>
        </p:spPr>
        <p:txBody>
          <a:bodyPr wrap="square">
            <a:spAutoFit/>
          </a:bodyPr>
          <a:lstStyle/>
          <a:p>
            <a:pPr marL="342900" lvl="0" indent="-342900" defTabSz="457200">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000000">
                      <a:alpha val="43137"/>
                    </a:srgbClr>
                  </a:outerShdw>
                </a:effectLst>
                <a:latin typeface="Trebuchet MS" panose="020B0603020202020204"/>
              </a:rPr>
              <a:t>5018 sayılı Kamu Mali Yönetimi ve Kontrol Kanunu</a:t>
            </a:r>
          </a:p>
          <a:p>
            <a:pPr marL="342900" lvl="0" indent="-342900" defTabSz="457200">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000000">
                      <a:alpha val="43137"/>
                    </a:srgbClr>
                  </a:outerShdw>
                </a:effectLst>
                <a:latin typeface="Trebuchet MS" panose="020B0603020202020204"/>
              </a:rPr>
              <a:t>Kamu İdarelerinde Stratejik Planlamaya İlişkin Usul ve Esaslar Hakkında Yönetmelik </a:t>
            </a:r>
          </a:p>
          <a:p>
            <a:pPr marL="342900" lvl="0" indent="-342900" defTabSz="457200">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000000">
                      <a:alpha val="43137"/>
                    </a:srgbClr>
                  </a:outerShdw>
                </a:effectLst>
                <a:latin typeface="Trebuchet MS" panose="020B0603020202020204"/>
              </a:rPr>
              <a:t>Strateji Geliştirme Birimlerinin Çalışma Usul ve Esasları Hakkında Yönetmelik </a:t>
            </a:r>
          </a:p>
          <a:p>
            <a:pPr marL="342900" lvl="0" indent="-342900" defTabSz="457200">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000000">
                      <a:alpha val="43137"/>
                    </a:srgbClr>
                  </a:outerShdw>
                </a:effectLst>
                <a:latin typeface="Trebuchet MS" panose="020B0603020202020204"/>
              </a:rPr>
              <a:t>Kamu İdareleri için Stratejik Planlama Kılavuzu</a:t>
            </a:r>
          </a:p>
          <a:p>
            <a:pPr marL="342900" lvl="0" indent="-342900" defTabSz="457200">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000000">
                      <a:alpha val="43137"/>
                    </a:srgbClr>
                  </a:outerShdw>
                </a:effectLst>
                <a:latin typeface="Trebuchet MS" panose="020B0603020202020204"/>
              </a:rPr>
              <a:t>Performans Programı Hazırlama Rehberi</a:t>
            </a:r>
          </a:p>
          <a:p>
            <a:pPr marL="342900" lvl="0" indent="-342900" defTabSz="457200">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000000">
                      <a:alpha val="43137"/>
                    </a:srgbClr>
                  </a:outerShdw>
                </a:effectLst>
                <a:latin typeface="Trebuchet MS" panose="020B0603020202020204"/>
              </a:rPr>
              <a:t>Kamu İdarelerince Hazırlanacak Faaliyet Raporları Hakkında Yönetmelik</a:t>
            </a:r>
          </a:p>
        </p:txBody>
      </p:sp>
    </p:spTree>
    <p:extLst>
      <p:ext uri="{BB962C8B-B14F-4D97-AF65-F5344CB8AC3E}">
        <p14:creationId xmlns:p14="http://schemas.microsoft.com/office/powerpoint/2010/main" val="314454553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5018 Sayılı Kanunda 9. Madde</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6" name="Dikdörtgen 5"/>
          <p:cNvSpPr/>
          <p:nvPr/>
        </p:nvSpPr>
        <p:spPr>
          <a:xfrm>
            <a:off x="394853" y="1363601"/>
            <a:ext cx="11402291" cy="3835922"/>
          </a:xfrm>
          <a:prstGeom prst="rect">
            <a:avLst/>
          </a:prstGeom>
        </p:spPr>
        <p:txBody>
          <a:bodyPr wrap="square">
            <a:spAutoFit/>
          </a:bodyPr>
          <a:lstStyle/>
          <a:p>
            <a:pPr marL="342900" lvl="0" indent="-342900" algn="just" defTabSz="457200">
              <a:lnSpc>
                <a:spcPct val="80000"/>
              </a:lnSpc>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C0C0C0"/>
                  </a:outerShdw>
                </a:effectLst>
                <a:latin typeface="Trebuchet MS" panose="020B0603020202020204"/>
              </a:rPr>
              <a:t>Kalkınma planları, programlar, ilgili mevzuat ve benimsedikleri temel ilkeler çerçevesinde </a:t>
            </a:r>
          </a:p>
          <a:p>
            <a:pPr marL="342900" lvl="0" indent="-342900" algn="just" defTabSz="457200">
              <a:lnSpc>
                <a:spcPct val="80000"/>
              </a:lnSpc>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C0C0C0"/>
                  </a:outerShdw>
                </a:effectLst>
                <a:latin typeface="Trebuchet MS" panose="020B0603020202020204"/>
              </a:rPr>
              <a:t>geleceğe ilişkin misyon ve vizyonlarını oluşturmak, </a:t>
            </a:r>
          </a:p>
          <a:p>
            <a:pPr marL="342900" lvl="0" indent="-342900" algn="just" defTabSz="457200">
              <a:lnSpc>
                <a:spcPct val="80000"/>
              </a:lnSpc>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C0C0C0"/>
                  </a:outerShdw>
                </a:effectLst>
                <a:latin typeface="Trebuchet MS" panose="020B0603020202020204"/>
              </a:rPr>
              <a:t>stratejik amaçlar ve ölçülebilir hedefler saptamak, </a:t>
            </a:r>
          </a:p>
          <a:p>
            <a:pPr marL="342900" lvl="0" indent="-342900" algn="just" defTabSz="457200">
              <a:lnSpc>
                <a:spcPct val="80000"/>
              </a:lnSpc>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C0C0C0"/>
                  </a:outerShdw>
                </a:effectLst>
                <a:latin typeface="Trebuchet MS" panose="020B0603020202020204"/>
              </a:rPr>
              <a:t>performanslarını önceden belirlenmiş olan göstergeler doğrultusunda ölçmek </a:t>
            </a:r>
          </a:p>
          <a:p>
            <a:pPr marL="342900" lvl="0" indent="-342900" algn="just" defTabSz="457200">
              <a:lnSpc>
                <a:spcPct val="80000"/>
              </a:lnSpc>
              <a:spcBef>
                <a:spcPts val="1000"/>
              </a:spcBef>
              <a:buClr>
                <a:srgbClr val="90C226"/>
              </a:buClr>
              <a:buSzPct val="80000"/>
              <a:buFont typeface="Arial" charset="0"/>
              <a:buChar char="•"/>
              <a:defRPr/>
            </a:pPr>
            <a:r>
              <a:rPr lang="tr-TR" sz="2800" b="1" dirty="0">
                <a:solidFill>
                  <a:prstClr val="black">
                    <a:lumMod val="75000"/>
                    <a:lumOff val="25000"/>
                  </a:prstClr>
                </a:solidFill>
                <a:effectLst>
                  <a:outerShdw blurRad="38100" dist="38100" dir="2700000" algn="tl">
                    <a:srgbClr val="C0C0C0"/>
                  </a:outerShdw>
                </a:effectLst>
                <a:latin typeface="Trebuchet MS" panose="020B0603020202020204"/>
              </a:rPr>
              <a:t>ve uygulamanın izlemesini yapmak amacıyla katılımcı yöntemlerle </a:t>
            </a:r>
          </a:p>
          <a:p>
            <a:pPr marL="342900" lvl="0" indent="-342900" algn="just" defTabSz="457200">
              <a:lnSpc>
                <a:spcPct val="80000"/>
              </a:lnSpc>
              <a:spcBef>
                <a:spcPts val="1000"/>
              </a:spcBef>
              <a:buClr>
                <a:srgbClr val="90C226"/>
              </a:buClr>
              <a:buSzPct val="80000"/>
              <a:defRPr/>
            </a:pPr>
            <a:r>
              <a:rPr lang="tr-TR" sz="2800" b="1" dirty="0">
                <a:solidFill>
                  <a:prstClr val="black">
                    <a:lumMod val="75000"/>
                    <a:lumOff val="25000"/>
                  </a:prstClr>
                </a:solidFill>
                <a:effectLst>
                  <a:outerShdw blurRad="38100" dist="38100" dir="2700000" algn="tl">
                    <a:srgbClr val="C0C0C0"/>
                  </a:outerShdw>
                </a:effectLst>
                <a:latin typeface="Trebuchet MS" panose="020B0603020202020204"/>
                <a:ea typeface="+mj-ea"/>
                <a:cs typeface="+mj-cs"/>
              </a:rPr>
              <a:t>stratejik plan hazırlama görevi verilmiştir.</a:t>
            </a:r>
          </a:p>
        </p:txBody>
      </p:sp>
    </p:spTree>
    <p:extLst>
      <p:ext uri="{BB962C8B-B14F-4D97-AF65-F5344CB8AC3E}">
        <p14:creationId xmlns:p14="http://schemas.microsoft.com/office/powerpoint/2010/main" val="63982199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4000" dirty="0">
                <a:solidFill>
                  <a:prstClr val="white"/>
                </a:solidFill>
              </a:rPr>
              <a:t>5018 Sayılı Kanunda </a:t>
            </a:r>
            <a:r>
              <a:rPr lang="tr-TR" sz="4000" dirty="0" smtClean="0">
                <a:solidFill>
                  <a:prstClr val="white"/>
                </a:solidFill>
              </a:rPr>
              <a:t>3. </a:t>
            </a:r>
            <a:r>
              <a:rPr lang="tr-TR" sz="4000" dirty="0">
                <a:solidFill>
                  <a:prstClr val="white"/>
                </a:solidFill>
              </a:rPr>
              <a:t>Madde</a:t>
            </a:r>
            <a:endParaRPr lang="tr-TR" sz="4000" dirty="0">
              <a:solidFill>
                <a:prstClr val="white"/>
              </a:solidFill>
            </a:endParaRPr>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2" name="Dikdörtgen 1"/>
          <p:cNvSpPr/>
          <p:nvPr/>
        </p:nvSpPr>
        <p:spPr>
          <a:xfrm>
            <a:off x="443345" y="1308595"/>
            <a:ext cx="11748655" cy="3816429"/>
          </a:xfrm>
          <a:prstGeom prst="rect">
            <a:avLst/>
          </a:prstGeom>
        </p:spPr>
        <p:txBody>
          <a:bodyPr wrap="square">
            <a:spAutoFit/>
          </a:bodyPr>
          <a:lstStyle/>
          <a:p>
            <a:pPr marL="342900" lvl="0" indent="-342900" defTabSz="457200">
              <a:spcBef>
                <a:spcPts val="1000"/>
              </a:spcBef>
              <a:buClr>
                <a:srgbClr val="90C226"/>
              </a:buClr>
              <a:buSzPct val="80000"/>
              <a:defRPr/>
            </a:pPr>
            <a:r>
              <a:rPr lang="tr-TR" sz="2400" b="1" dirty="0">
                <a:solidFill>
                  <a:prstClr val="black">
                    <a:lumMod val="75000"/>
                    <a:lumOff val="25000"/>
                  </a:prstClr>
                </a:solidFill>
                <a:effectLst>
                  <a:outerShdw blurRad="38100" dist="38100" dir="2700000" algn="tl">
                    <a:srgbClr val="C0C0C0"/>
                  </a:outerShdw>
                </a:effectLst>
                <a:latin typeface="Trebuchet MS" panose="020B0603020202020204"/>
              </a:rPr>
              <a:t>Kamu idarelerinin; </a:t>
            </a:r>
          </a:p>
          <a:p>
            <a:pPr marL="342900" lvl="0" indent="-342900" defTabSz="457200">
              <a:spcBef>
                <a:spcPts val="1000"/>
              </a:spcBef>
              <a:buClr>
                <a:srgbClr val="90C226"/>
              </a:buClr>
              <a:buSzPct val="80000"/>
              <a:buFont typeface="Arial" charset="0"/>
              <a:buChar char="•"/>
              <a:defRPr/>
            </a:pPr>
            <a:r>
              <a:rPr lang="tr-TR" sz="2400" b="1" dirty="0">
                <a:solidFill>
                  <a:prstClr val="black">
                    <a:lumMod val="75000"/>
                    <a:lumOff val="25000"/>
                  </a:prstClr>
                </a:solidFill>
                <a:effectLst>
                  <a:outerShdw blurRad="38100" dist="38100" dir="2700000" algn="tl">
                    <a:srgbClr val="C0C0C0"/>
                  </a:outerShdw>
                </a:effectLst>
                <a:latin typeface="Trebuchet MS" panose="020B0603020202020204"/>
              </a:rPr>
              <a:t>Orta ve uzun vadeli amaçlarını, ilke ve politikalarını, </a:t>
            </a:r>
            <a:r>
              <a:rPr lang="tr-TR" sz="2400" b="1" dirty="0">
                <a:solidFill>
                  <a:srgbClr val="FF0000"/>
                </a:solidFill>
                <a:effectLst>
                  <a:outerShdw blurRad="38100" dist="38100" dir="2700000" algn="tl">
                    <a:srgbClr val="C0C0C0"/>
                  </a:outerShdw>
                </a:effectLst>
                <a:latin typeface="Trebuchet MS" panose="020B0603020202020204"/>
              </a:rPr>
              <a:t>(Misyon-Vizyon-Temel Değerler-SAM-Politikalar)</a:t>
            </a:r>
          </a:p>
          <a:p>
            <a:pPr marL="342900" lvl="0" indent="-342900" defTabSz="457200">
              <a:spcBef>
                <a:spcPts val="1000"/>
              </a:spcBef>
              <a:buClr>
                <a:srgbClr val="90C226"/>
              </a:buClr>
              <a:buSzPct val="80000"/>
              <a:buFont typeface="Arial" charset="0"/>
              <a:buChar char="•"/>
              <a:defRPr/>
            </a:pPr>
            <a:r>
              <a:rPr lang="tr-TR" sz="2400" b="1" dirty="0">
                <a:solidFill>
                  <a:prstClr val="black">
                    <a:lumMod val="75000"/>
                    <a:lumOff val="25000"/>
                  </a:prstClr>
                </a:solidFill>
                <a:effectLst>
                  <a:outerShdw blurRad="38100" dist="38100" dir="2700000" algn="tl">
                    <a:srgbClr val="C0C0C0"/>
                  </a:outerShdw>
                </a:effectLst>
                <a:latin typeface="Trebuchet MS" panose="020B0603020202020204"/>
              </a:rPr>
              <a:t>Hedef ve önceliklerini, </a:t>
            </a:r>
            <a:r>
              <a:rPr lang="tr-TR" sz="2400" b="1" dirty="0">
                <a:solidFill>
                  <a:srgbClr val="FF0000"/>
                </a:solidFill>
                <a:effectLst>
                  <a:outerShdw blurRad="38100" dist="38100" dir="2700000" algn="tl">
                    <a:srgbClr val="C0C0C0"/>
                  </a:outerShdw>
                </a:effectLst>
                <a:latin typeface="Trebuchet MS" panose="020B0603020202020204"/>
              </a:rPr>
              <a:t>(Stratejik Hedefler)</a:t>
            </a:r>
          </a:p>
          <a:p>
            <a:pPr marL="342900" lvl="0" indent="-342900" defTabSz="457200">
              <a:spcBef>
                <a:spcPts val="1000"/>
              </a:spcBef>
              <a:buClr>
                <a:srgbClr val="90C226"/>
              </a:buClr>
              <a:buSzPct val="80000"/>
              <a:buFont typeface="Arial" charset="0"/>
              <a:buChar char="•"/>
              <a:defRPr/>
            </a:pPr>
            <a:r>
              <a:rPr lang="tr-TR" sz="2400" b="1" dirty="0">
                <a:solidFill>
                  <a:prstClr val="black">
                    <a:lumMod val="75000"/>
                    <a:lumOff val="25000"/>
                  </a:prstClr>
                </a:solidFill>
                <a:effectLst>
                  <a:outerShdw blurRad="38100" dist="38100" dir="2700000" algn="tl">
                    <a:srgbClr val="C0C0C0"/>
                  </a:outerShdw>
                </a:effectLst>
                <a:latin typeface="Trebuchet MS" panose="020B0603020202020204"/>
              </a:rPr>
              <a:t>Performans ölçütlerini, </a:t>
            </a:r>
            <a:r>
              <a:rPr lang="tr-TR" sz="2400" b="1" dirty="0">
                <a:solidFill>
                  <a:srgbClr val="FF0000"/>
                </a:solidFill>
                <a:effectLst>
                  <a:outerShdw blurRad="38100" dist="38100" dir="2700000" algn="tl">
                    <a:srgbClr val="C0C0C0"/>
                  </a:outerShdw>
                </a:effectLst>
                <a:latin typeface="Trebuchet MS" panose="020B0603020202020204"/>
              </a:rPr>
              <a:t>(Performans Göstergesi)</a:t>
            </a:r>
          </a:p>
          <a:p>
            <a:pPr marL="342900" lvl="0" indent="-342900" defTabSz="457200">
              <a:spcBef>
                <a:spcPts val="1000"/>
              </a:spcBef>
              <a:buClr>
                <a:srgbClr val="90C226"/>
              </a:buClr>
              <a:buSzPct val="80000"/>
              <a:buFont typeface="Arial" charset="0"/>
              <a:buChar char="•"/>
              <a:defRPr/>
            </a:pPr>
            <a:r>
              <a:rPr lang="tr-TR" sz="2400" b="1" dirty="0">
                <a:solidFill>
                  <a:prstClr val="black">
                    <a:lumMod val="75000"/>
                    <a:lumOff val="25000"/>
                  </a:prstClr>
                </a:solidFill>
                <a:effectLst>
                  <a:outerShdw blurRad="38100" dist="38100" dir="2700000" algn="tl">
                    <a:srgbClr val="C0C0C0"/>
                  </a:outerShdw>
                </a:effectLst>
                <a:latin typeface="Trebuchet MS" panose="020B0603020202020204"/>
              </a:rPr>
              <a:t>Ulaşmak için izlenecek yöntemler </a:t>
            </a:r>
            <a:r>
              <a:rPr lang="tr-TR" sz="2400" b="1" dirty="0">
                <a:solidFill>
                  <a:srgbClr val="FF0000"/>
                </a:solidFill>
                <a:effectLst>
                  <a:outerShdw blurRad="38100" dist="38100" dir="2700000" algn="tl">
                    <a:srgbClr val="C0C0C0"/>
                  </a:outerShdw>
                </a:effectLst>
                <a:latin typeface="Trebuchet MS" panose="020B0603020202020204"/>
              </a:rPr>
              <a:t>(stratejiler)</a:t>
            </a:r>
          </a:p>
          <a:p>
            <a:pPr marL="342900" lvl="0" indent="-342900" defTabSz="457200">
              <a:spcBef>
                <a:spcPts val="1000"/>
              </a:spcBef>
              <a:buClr>
                <a:srgbClr val="90C226"/>
              </a:buClr>
              <a:buSzPct val="80000"/>
              <a:buFont typeface="Arial" charset="0"/>
              <a:buChar char="•"/>
              <a:defRPr/>
            </a:pPr>
            <a:r>
              <a:rPr lang="tr-TR" sz="2400" b="1" dirty="0">
                <a:solidFill>
                  <a:prstClr val="black">
                    <a:lumMod val="75000"/>
                    <a:lumOff val="25000"/>
                  </a:prstClr>
                </a:solidFill>
                <a:effectLst>
                  <a:outerShdw blurRad="38100" dist="38100" dir="2700000" algn="tl">
                    <a:srgbClr val="C0C0C0"/>
                  </a:outerShdw>
                </a:effectLst>
                <a:latin typeface="Trebuchet MS" panose="020B0603020202020204"/>
              </a:rPr>
              <a:t>kaynak dağılımlarını </a:t>
            </a:r>
            <a:r>
              <a:rPr lang="tr-TR" sz="2400" b="1" dirty="0">
                <a:solidFill>
                  <a:srgbClr val="FF0000"/>
                </a:solidFill>
                <a:effectLst>
                  <a:outerShdw blurRad="38100" dist="38100" dir="2700000" algn="tl">
                    <a:srgbClr val="C0C0C0"/>
                  </a:outerShdw>
                </a:effectLst>
                <a:latin typeface="Trebuchet MS" panose="020B0603020202020204"/>
              </a:rPr>
              <a:t>(</a:t>
            </a:r>
            <a:r>
              <a:rPr lang="tr-TR" sz="2400" b="1" dirty="0" err="1">
                <a:solidFill>
                  <a:srgbClr val="FF0000"/>
                </a:solidFill>
                <a:effectLst>
                  <a:outerShdw blurRad="38100" dist="38100" dir="2700000" algn="tl">
                    <a:srgbClr val="C0C0C0"/>
                  </a:outerShdw>
                </a:effectLst>
                <a:latin typeface="Trebuchet MS" panose="020B0603020202020204"/>
              </a:rPr>
              <a:t>maliyetlendirme</a:t>
            </a:r>
            <a:r>
              <a:rPr lang="tr-TR" sz="2400" b="1" dirty="0">
                <a:solidFill>
                  <a:srgbClr val="FF0000"/>
                </a:solidFill>
                <a:effectLst>
                  <a:outerShdw blurRad="38100" dist="38100" dir="2700000" algn="tl">
                    <a:srgbClr val="C0C0C0"/>
                  </a:outerShdw>
                </a:effectLst>
                <a:latin typeface="Trebuchet MS" panose="020B0603020202020204"/>
              </a:rPr>
              <a:t>)</a:t>
            </a:r>
          </a:p>
          <a:p>
            <a:pPr marL="342900" lvl="0" indent="-342900" defTabSz="457200">
              <a:spcBef>
                <a:spcPts val="1000"/>
              </a:spcBef>
              <a:buClr>
                <a:srgbClr val="90C226"/>
              </a:buClr>
              <a:buSzPct val="80000"/>
              <a:defRPr/>
            </a:pPr>
            <a:r>
              <a:rPr lang="tr-TR" sz="2400" b="1" dirty="0">
                <a:solidFill>
                  <a:prstClr val="black">
                    <a:lumMod val="75000"/>
                    <a:lumOff val="25000"/>
                  </a:prstClr>
                </a:solidFill>
                <a:effectLst>
                  <a:outerShdw blurRad="38100" dist="38100" dir="2700000" algn="tl">
                    <a:srgbClr val="C0C0C0"/>
                  </a:outerShdw>
                </a:effectLst>
                <a:latin typeface="Trebuchet MS" panose="020B0603020202020204"/>
              </a:rPr>
              <a:t>içeren plan </a:t>
            </a:r>
            <a:r>
              <a:rPr lang="tr-TR" sz="2400" b="1" dirty="0">
                <a:solidFill>
                  <a:prstClr val="black"/>
                </a:solidFill>
                <a:latin typeface="Trebuchet MS" panose="020B0603020202020204"/>
              </a:rPr>
              <a:t>olarak</a:t>
            </a:r>
            <a:r>
              <a:rPr lang="tr-TR" sz="2400" b="1" dirty="0">
                <a:solidFill>
                  <a:srgbClr val="EBEBEB"/>
                </a:solidFill>
                <a:latin typeface="Trebuchet MS" panose="020B0603020202020204"/>
              </a:rPr>
              <a:t> </a:t>
            </a:r>
            <a:r>
              <a:rPr lang="tr-TR" sz="2400" b="1" dirty="0">
                <a:solidFill>
                  <a:prstClr val="black">
                    <a:lumMod val="75000"/>
                    <a:lumOff val="25000"/>
                  </a:prstClr>
                </a:solidFill>
                <a:latin typeface="Trebuchet MS" panose="020B0603020202020204"/>
              </a:rPr>
              <a:t>tanımlanmıştır.</a:t>
            </a:r>
          </a:p>
        </p:txBody>
      </p:sp>
    </p:spTree>
    <p:extLst>
      <p:ext uri="{BB962C8B-B14F-4D97-AF65-F5344CB8AC3E}">
        <p14:creationId xmlns:p14="http://schemas.microsoft.com/office/powerpoint/2010/main" val="231806721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Hazırlık Çalışmaları</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pic>
        <p:nvPicPr>
          <p:cNvPr id="8" name="Resim 7"/>
          <p:cNvPicPr>
            <a:picLocks noChangeAspect="1"/>
          </p:cNvPicPr>
          <p:nvPr/>
        </p:nvPicPr>
        <p:blipFill>
          <a:blip r:embed="rId3"/>
          <a:stretch>
            <a:fillRect/>
          </a:stretch>
        </p:blipFill>
        <p:spPr>
          <a:xfrm>
            <a:off x="7254061" y="896827"/>
            <a:ext cx="4937939" cy="5146406"/>
          </a:xfrm>
          <a:prstGeom prst="rect">
            <a:avLst/>
          </a:prstGeom>
        </p:spPr>
      </p:pic>
      <p:sp>
        <p:nvSpPr>
          <p:cNvPr id="10" name="Metin kutusu 9"/>
          <p:cNvSpPr txBox="1"/>
          <p:nvPr/>
        </p:nvSpPr>
        <p:spPr>
          <a:xfrm>
            <a:off x="1000069" y="1575821"/>
            <a:ext cx="5095930" cy="2677656"/>
          </a:xfrm>
          <a:prstGeom prst="rect">
            <a:avLst/>
          </a:prstGeom>
          <a:solidFill>
            <a:srgbClr val="E7E6E6">
              <a:lumMod val="9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black"/>
                </a:solidFill>
                <a:effectLst/>
                <a:uLnTx/>
                <a:uFillTx/>
              </a:rPr>
              <a:t>06.10.2022 tarihli 2022/21 No.lu Genelge ile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black"/>
                </a:solidFill>
                <a:effectLst/>
                <a:uLnTx/>
                <a:uFillTx/>
              </a:rPr>
              <a:t>Bakanlığımız merkez ve taşra teşkilatı ile okul ve kurumların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black"/>
                </a:solidFill>
                <a:effectLst/>
                <a:uLnTx/>
                <a:uFillTx/>
              </a:rPr>
              <a:t>2024-2028 stratejik planlarının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black"/>
                </a:solidFill>
                <a:effectLst/>
                <a:uLnTx/>
                <a:uFillTx/>
              </a:rPr>
              <a:t>hazırlık süreci başlatılmıştır. </a:t>
            </a:r>
          </a:p>
        </p:txBody>
      </p:sp>
    </p:spTree>
    <p:extLst>
      <p:ext uri="{BB962C8B-B14F-4D97-AF65-F5344CB8AC3E}">
        <p14:creationId xmlns:p14="http://schemas.microsoft.com/office/powerpoint/2010/main" val="159552009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Dikdörtgen 4"/>
          <p:cNvSpPr/>
          <p:nvPr/>
        </p:nvSpPr>
        <p:spPr>
          <a:xfrm>
            <a:off x="0" y="0"/>
            <a:ext cx="12192000" cy="77850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Hazırlık Çalışmaları</a:t>
            </a:r>
            <a:endParaRPr lang="tr-TR" sz="4000" dirty="0"/>
          </a:p>
        </p:txBody>
      </p:sp>
      <p:sp>
        <p:nvSpPr>
          <p:cNvPr id="7" name="Katlanmış Nesne 6"/>
          <p:cNvSpPr/>
          <p:nvPr/>
        </p:nvSpPr>
        <p:spPr>
          <a:xfrm>
            <a:off x="-1" y="6406937"/>
            <a:ext cx="12192001" cy="451063"/>
          </a:xfrm>
          <a:prstGeom prst="foldedCorner">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b="1" spc="50" dirty="0" smtClean="0">
                <a:ln w="0"/>
                <a:solidFill>
                  <a:schemeClr val="bg2"/>
                </a:solidFill>
                <a:effectLst>
                  <a:innerShdw blurRad="63500" dist="50800" dir="13500000">
                    <a:srgbClr val="000000">
                      <a:alpha val="50000"/>
                    </a:srgbClr>
                  </a:innerShdw>
                </a:effectLst>
              </a:rPr>
              <a:t>AR-GE BİRİMİ 2023</a:t>
            </a:r>
            <a:endParaRPr lang="tr-TR" sz="1200" b="1" spc="50" dirty="0">
              <a:ln w="0"/>
              <a:solidFill>
                <a:schemeClr val="bg2"/>
              </a:solidFill>
              <a:effectLst>
                <a:innerShdw blurRad="63500" dist="50800" dir="13500000">
                  <a:srgbClr val="000000">
                    <a:alpha val="50000"/>
                  </a:srgbClr>
                </a:innerShdw>
              </a:effectLst>
            </a:endParaRPr>
          </a:p>
        </p:txBody>
      </p:sp>
      <p:sp>
        <p:nvSpPr>
          <p:cNvPr id="11" name="Metin kutusu 10"/>
          <p:cNvSpPr txBox="1"/>
          <p:nvPr/>
        </p:nvSpPr>
        <p:spPr>
          <a:xfrm>
            <a:off x="48073" y="6466213"/>
            <a:ext cx="3283248" cy="276999"/>
          </a:xfrm>
          <a:prstGeom prst="rect">
            <a:avLst/>
          </a:prstGeom>
          <a:noFill/>
        </p:spPr>
        <p:txBody>
          <a:bodyPr wrap="square" rtlCol="0">
            <a:spAutoFit/>
          </a:bodyPr>
          <a:lstStyle/>
          <a:p>
            <a:r>
              <a:rPr lang="tr-TR" sz="1200" b="1" spc="50" dirty="0" smtClean="0">
                <a:ln w="0"/>
                <a:solidFill>
                  <a:schemeClr val="bg2"/>
                </a:solidFill>
                <a:effectLst>
                  <a:innerShdw blurRad="63500" dist="50800" dir="13500000">
                    <a:srgbClr val="000000">
                      <a:alpha val="50000"/>
                    </a:srgbClr>
                  </a:innerShdw>
                </a:effectLst>
              </a:rPr>
              <a:t>ELAZIĞ MİLLİ EĞİTİM MÜDÜRLÜĞÜ</a:t>
            </a:r>
            <a:endParaRPr lang="tr-TR" sz="1200" b="1" spc="50" dirty="0">
              <a:ln w="0"/>
              <a:solidFill>
                <a:schemeClr val="bg2"/>
              </a:solidFill>
              <a:effectLst>
                <a:innerShdw blurRad="63500" dist="50800" dir="13500000">
                  <a:srgbClr val="000000">
                    <a:alpha val="50000"/>
                  </a:srgbClr>
                </a:innerShdw>
              </a:effectLst>
            </a:endParaRPr>
          </a:p>
        </p:txBody>
      </p:sp>
      <p:sp>
        <p:nvSpPr>
          <p:cNvPr id="8" name="Metin kutusu 7"/>
          <p:cNvSpPr txBox="1"/>
          <p:nvPr/>
        </p:nvSpPr>
        <p:spPr>
          <a:xfrm>
            <a:off x="609608" y="835653"/>
            <a:ext cx="11000509" cy="2062103"/>
          </a:xfrm>
          <a:prstGeom prst="rect">
            <a:avLst/>
          </a:prstGeom>
          <a:solidFill>
            <a:srgbClr val="E7E6E6">
              <a:lumMod val="90000"/>
            </a:srgbClr>
          </a:solid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200" b="0" i="0" u="none" strike="noStrike" kern="0" cap="none" spc="0" normalizeH="0" baseline="0" noProof="0" dirty="0" smtClean="0">
                <a:ln>
                  <a:noFill/>
                </a:ln>
                <a:solidFill>
                  <a:prstClr val="black"/>
                </a:solidFill>
                <a:effectLst/>
                <a:uLnTx/>
                <a:uFillTx/>
              </a:rPr>
              <a:t>Stratejik plan hazırlık çalışmalarının duyurulması</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200" b="0" i="0" u="none" strike="noStrike" kern="0" cap="none" spc="0" normalizeH="0" baseline="0" noProof="0" dirty="0" smtClean="0">
                <a:ln>
                  <a:noFill/>
                </a:ln>
                <a:solidFill>
                  <a:prstClr val="black"/>
                </a:solidFill>
                <a:effectLst/>
                <a:uLnTx/>
                <a:uFillTx/>
              </a:rPr>
              <a:t>Stratejik geliştirme kurulu ve ekiplerinin oluşturulması</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200" b="0" i="0" u="none" strike="noStrike" kern="0" cap="none" spc="0" normalizeH="0" baseline="0" noProof="0" dirty="0" smtClean="0">
                <a:ln>
                  <a:noFill/>
                </a:ln>
                <a:solidFill>
                  <a:prstClr val="black"/>
                </a:solidFill>
                <a:effectLst/>
                <a:uLnTx/>
                <a:uFillTx/>
              </a:rPr>
              <a:t>Stratejik planlama ekiplerine eğitimlerin verilmesi</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200" b="0" i="0" u="none" strike="noStrike" kern="0" cap="none" spc="0" normalizeH="0" baseline="0" noProof="0" dirty="0" smtClean="0">
                <a:ln>
                  <a:noFill/>
                </a:ln>
                <a:solidFill>
                  <a:prstClr val="black"/>
                </a:solidFill>
                <a:effectLst/>
                <a:uLnTx/>
                <a:uFillTx/>
              </a:rPr>
              <a:t>Stratejik plan hazırlama takviminin oluşturulması</a:t>
            </a:r>
          </a:p>
        </p:txBody>
      </p:sp>
      <p:sp>
        <p:nvSpPr>
          <p:cNvPr id="10" name="Metin kutusu 9"/>
          <p:cNvSpPr txBox="1"/>
          <p:nvPr/>
        </p:nvSpPr>
        <p:spPr>
          <a:xfrm>
            <a:off x="595745" y="2954902"/>
            <a:ext cx="11000508" cy="1877437"/>
          </a:xfrm>
          <a:prstGeom prst="rect">
            <a:avLst/>
          </a:prstGeom>
          <a:solidFill>
            <a:srgbClr val="4472C4">
              <a:lumMod val="20000"/>
              <a:lumOff val="80000"/>
            </a:srgbClr>
          </a:solid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200" b="0" i="0" u="none" strike="noStrike" kern="0" cap="none" spc="0" normalizeH="0" baseline="0" noProof="0" dirty="0" smtClean="0">
                <a:ln>
                  <a:noFill/>
                </a:ln>
                <a:solidFill>
                  <a:prstClr val="black"/>
                </a:solidFill>
                <a:effectLst/>
                <a:uLnTx/>
                <a:uFillTx/>
              </a:rPr>
              <a:t>Bakanlığımız genelinde stratejik planlama uygulamaları; merkez teşkilatından başlanarak il, ilçe millî eğitim müdürlükleri ile okul ve kurumlarımıza yaygınlaştırılmaktadır</a:t>
            </a:r>
            <a:r>
              <a:rPr kumimoji="0" lang="tr-TR" sz="1800" b="0" i="0" u="none" strike="noStrike" kern="0" cap="none" spc="0" normalizeH="0" baseline="0" noProof="0" dirty="0" smtClean="0">
                <a:ln>
                  <a:noFill/>
                </a:ln>
                <a:solidFill>
                  <a:prstClr val="black"/>
                </a:solidFill>
                <a:effectLst/>
                <a:uLnTx/>
                <a:uFillTx/>
              </a:rPr>
              <a: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2000" b="1" i="0" u="none" strike="noStrike" kern="0" cap="none" spc="0" normalizeH="0" baseline="0" noProof="0" dirty="0" smtClean="0">
              <a:ln>
                <a:noFill/>
              </a:ln>
              <a:solidFill>
                <a:prstClr val="black"/>
              </a:solidFill>
              <a:effectLst/>
              <a:uLnTx/>
              <a:uFillTx/>
            </a:endParaRPr>
          </a:p>
        </p:txBody>
      </p:sp>
      <p:sp>
        <p:nvSpPr>
          <p:cNvPr id="12" name="Metin kutusu 11"/>
          <p:cNvSpPr txBox="1"/>
          <p:nvPr/>
        </p:nvSpPr>
        <p:spPr>
          <a:xfrm>
            <a:off x="609608" y="4966430"/>
            <a:ext cx="11000509" cy="1384995"/>
          </a:xfrm>
          <a:prstGeom prst="rect">
            <a:avLst/>
          </a:prstGeom>
          <a:solidFill>
            <a:srgbClr val="E7E6E6"/>
          </a:solid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200" b="0" i="0" u="none" strike="noStrike" kern="0" cap="none" spc="0" normalizeH="0" baseline="0" noProof="0" dirty="0" smtClean="0">
                <a:ln>
                  <a:noFill/>
                </a:ln>
                <a:solidFill>
                  <a:prstClr val="black"/>
                </a:solidFill>
                <a:effectLst/>
                <a:uLnTx/>
                <a:uFillTx/>
              </a:rPr>
              <a:t>İllerdeki koordinasyon görevi ise il millî eğitim müdürlükleri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200" b="0" i="0" u="none" strike="noStrike" kern="0" cap="none" spc="0" normalizeH="0" baseline="0" noProof="0" dirty="0" smtClean="0">
                <a:ln>
                  <a:noFill/>
                </a:ln>
                <a:solidFill>
                  <a:prstClr val="black"/>
                </a:solidFill>
                <a:effectLst/>
                <a:uLnTx/>
                <a:uFillTx/>
              </a:rPr>
              <a:t>AR-GE birimlerince sağlanmaktadır.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91864088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TotalTime>
  <Words>1424</Words>
  <Application>Microsoft Office PowerPoint</Application>
  <PresentationFormat>Geniş ekran</PresentationFormat>
  <Paragraphs>295</Paragraphs>
  <Slides>27</Slides>
  <Notes>0</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27</vt:i4>
      </vt:variant>
    </vt:vector>
  </HeadingPairs>
  <TitlesOfParts>
    <vt:vector size="42" baseType="lpstr">
      <vt:lpstr>MS PGothic</vt:lpstr>
      <vt:lpstr>MS PGothic</vt:lpstr>
      <vt:lpstr>Arial</vt:lpstr>
      <vt:lpstr>Avenir Next Medium</vt:lpstr>
      <vt:lpstr>Calibri</vt:lpstr>
      <vt:lpstr>Calibri (Gövde)</vt:lpstr>
      <vt:lpstr>Calibri Light</vt:lpstr>
      <vt:lpstr>Cambria</vt:lpstr>
      <vt:lpstr>Georgia</vt:lpstr>
      <vt:lpstr>Tahoma</vt:lpstr>
      <vt:lpstr>Times New Roman</vt:lpstr>
      <vt:lpstr>Trebuchet MS</vt:lpstr>
      <vt:lpstr>Wingdings</vt:lpstr>
      <vt:lpstr>Wingdings 3</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TÜBİTAK 2204-A</dc:title>
  <dc:creator>MTG</dc:creator>
  <cp:lastModifiedBy>Microsoft hesabı</cp:lastModifiedBy>
  <cp:revision>226</cp:revision>
  <dcterms:created xsi:type="dcterms:W3CDTF">2023-11-14T06:55:13Z</dcterms:created>
  <dcterms:modified xsi:type="dcterms:W3CDTF">2023-11-28T05:18:17Z</dcterms:modified>
</cp:coreProperties>
</file>